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5" r:id="rId9"/>
    <p:sldId id="263"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06347-3D1B-D7E6-7D9E-0D35E28E1A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5B74A81-0330-5D00-7E8B-496F03A5FA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A989257-6DFC-A4E2-111B-18064F533B12}"/>
              </a:ext>
            </a:extLst>
          </p:cNvPr>
          <p:cNvSpPr>
            <a:spLocks noGrp="1"/>
          </p:cNvSpPr>
          <p:nvPr>
            <p:ph type="dt" sz="half" idx="10"/>
          </p:nvPr>
        </p:nvSpPr>
        <p:spPr/>
        <p:txBody>
          <a:bodyPr/>
          <a:lstStyle/>
          <a:p>
            <a:fld id="{645185AE-2461-47B2-9094-5E5E344F543B}" type="datetimeFigureOut">
              <a:rPr lang="zh-CN" altLang="en-US" smtClean="0"/>
              <a:t>2023/11/18</a:t>
            </a:fld>
            <a:endParaRPr lang="zh-CN" altLang="en-US"/>
          </a:p>
        </p:txBody>
      </p:sp>
      <p:sp>
        <p:nvSpPr>
          <p:cNvPr id="5" name="页脚占位符 4">
            <a:extLst>
              <a:ext uri="{FF2B5EF4-FFF2-40B4-BE49-F238E27FC236}">
                <a16:creationId xmlns:a16="http://schemas.microsoft.com/office/drawing/2014/main" id="{482E28AF-4834-A0A7-142E-F94ECF3E02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428C7F-6F08-2BF8-372E-C83AC96D01E0}"/>
              </a:ext>
            </a:extLst>
          </p:cNvPr>
          <p:cNvSpPr>
            <a:spLocks noGrp="1"/>
          </p:cNvSpPr>
          <p:nvPr>
            <p:ph type="sldNum" sz="quarter" idx="12"/>
          </p:nvPr>
        </p:nvSpPr>
        <p:spPr/>
        <p:txBody>
          <a:body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3925596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C1B4BB-3357-C44A-4D19-2FD8553D94E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8A10E63-C17E-D307-DDF0-1544C4F9C95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2E1DC7-A157-322B-710F-1E6A073A5C41}"/>
              </a:ext>
            </a:extLst>
          </p:cNvPr>
          <p:cNvSpPr>
            <a:spLocks noGrp="1"/>
          </p:cNvSpPr>
          <p:nvPr>
            <p:ph type="dt" sz="half" idx="10"/>
          </p:nvPr>
        </p:nvSpPr>
        <p:spPr/>
        <p:txBody>
          <a:bodyPr/>
          <a:lstStyle/>
          <a:p>
            <a:fld id="{645185AE-2461-47B2-9094-5E5E344F543B}" type="datetimeFigureOut">
              <a:rPr lang="zh-CN" altLang="en-US" smtClean="0"/>
              <a:t>2023/11/18</a:t>
            </a:fld>
            <a:endParaRPr lang="zh-CN" altLang="en-US"/>
          </a:p>
        </p:txBody>
      </p:sp>
      <p:sp>
        <p:nvSpPr>
          <p:cNvPr id="5" name="页脚占位符 4">
            <a:extLst>
              <a:ext uri="{FF2B5EF4-FFF2-40B4-BE49-F238E27FC236}">
                <a16:creationId xmlns:a16="http://schemas.microsoft.com/office/drawing/2014/main" id="{68C835A6-5134-A389-F85A-C269F896C8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65309A-8BB1-4FD2-EA02-CF140FC500A9}"/>
              </a:ext>
            </a:extLst>
          </p:cNvPr>
          <p:cNvSpPr>
            <a:spLocks noGrp="1"/>
          </p:cNvSpPr>
          <p:nvPr>
            <p:ph type="sldNum" sz="quarter" idx="12"/>
          </p:nvPr>
        </p:nvSpPr>
        <p:spPr/>
        <p:txBody>
          <a:body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4222378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14A341-E7E3-3721-F591-88B940332BB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BCF1651-EC63-FAF5-8BB1-CD6CC441852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34EDF3-177B-921F-007A-3EBC311272D1}"/>
              </a:ext>
            </a:extLst>
          </p:cNvPr>
          <p:cNvSpPr>
            <a:spLocks noGrp="1"/>
          </p:cNvSpPr>
          <p:nvPr>
            <p:ph type="dt" sz="half" idx="10"/>
          </p:nvPr>
        </p:nvSpPr>
        <p:spPr/>
        <p:txBody>
          <a:bodyPr/>
          <a:lstStyle/>
          <a:p>
            <a:fld id="{645185AE-2461-47B2-9094-5E5E344F543B}" type="datetimeFigureOut">
              <a:rPr lang="zh-CN" altLang="en-US" smtClean="0"/>
              <a:t>2023/11/18</a:t>
            </a:fld>
            <a:endParaRPr lang="zh-CN" altLang="en-US"/>
          </a:p>
        </p:txBody>
      </p:sp>
      <p:sp>
        <p:nvSpPr>
          <p:cNvPr id="5" name="页脚占位符 4">
            <a:extLst>
              <a:ext uri="{FF2B5EF4-FFF2-40B4-BE49-F238E27FC236}">
                <a16:creationId xmlns:a16="http://schemas.microsoft.com/office/drawing/2014/main" id="{DC43E8C4-E466-39E6-C4F7-FA62CECBAF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DC8D6F-9858-C6BF-B243-CFD6F0103FC0}"/>
              </a:ext>
            </a:extLst>
          </p:cNvPr>
          <p:cNvSpPr>
            <a:spLocks noGrp="1"/>
          </p:cNvSpPr>
          <p:nvPr>
            <p:ph type="sldNum" sz="quarter" idx="12"/>
          </p:nvPr>
        </p:nvSpPr>
        <p:spPr/>
        <p:txBody>
          <a:body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227116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03F26-7BDE-A48D-6806-D9D5C564F9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D4F0B9-1929-55D2-4F2E-6260766ACAA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5FAA11-ABE2-2276-5364-B9B79CD8447E}"/>
              </a:ext>
            </a:extLst>
          </p:cNvPr>
          <p:cNvSpPr>
            <a:spLocks noGrp="1"/>
          </p:cNvSpPr>
          <p:nvPr>
            <p:ph type="dt" sz="half" idx="10"/>
          </p:nvPr>
        </p:nvSpPr>
        <p:spPr/>
        <p:txBody>
          <a:bodyPr/>
          <a:lstStyle/>
          <a:p>
            <a:fld id="{645185AE-2461-47B2-9094-5E5E344F543B}" type="datetimeFigureOut">
              <a:rPr lang="zh-CN" altLang="en-US" smtClean="0"/>
              <a:t>2023/11/18</a:t>
            </a:fld>
            <a:endParaRPr lang="zh-CN" altLang="en-US"/>
          </a:p>
        </p:txBody>
      </p:sp>
      <p:sp>
        <p:nvSpPr>
          <p:cNvPr id="5" name="页脚占位符 4">
            <a:extLst>
              <a:ext uri="{FF2B5EF4-FFF2-40B4-BE49-F238E27FC236}">
                <a16:creationId xmlns:a16="http://schemas.microsoft.com/office/drawing/2014/main" id="{4623AEF8-2674-8EBC-F84C-FE77935AB6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6743A2-58CC-6C9F-C95C-0E9D90CCE857}"/>
              </a:ext>
            </a:extLst>
          </p:cNvPr>
          <p:cNvSpPr>
            <a:spLocks noGrp="1"/>
          </p:cNvSpPr>
          <p:nvPr>
            <p:ph type="sldNum" sz="quarter" idx="12"/>
          </p:nvPr>
        </p:nvSpPr>
        <p:spPr/>
        <p:txBody>
          <a:body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3842977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DC891-6065-0CA9-B480-87BD782A58F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B93F1A9-0D36-6F72-173D-B25701C7F4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EC64897-6375-F366-BB74-82EE8F0B58A8}"/>
              </a:ext>
            </a:extLst>
          </p:cNvPr>
          <p:cNvSpPr>
            <a:spLocks noGrp="1"/>
          </p:cNvSpPr>
          <p:nvPr>
            <p:ph type="dt" sz="half" idx="10"/>
          </p:nvPr>
        </p:nvSpPr>
        <p:spPr/>
        <p:txBody>
          <a:bodyPr/>
          <a:lstStyle/>
          <a:p>
            <a:fld id="{645185AE-2461-47B2-9094-5E5E344F543B}" type="datetimeFigureOut">
              <a:rPr lang="zh-CN" altLang="en-US" smtClean="0"/>
              <a:t>2023/11/18</a:t>
            </a:fld>
            <a:endParaRPr lang="zh-CN" altLang="en-US"/>
          </a:p>
        </p:txBody>
      </p:sp>
      <p:sp>
        <p:nvSpPr>
          <p:cNvPr id="5" name="页脚占位符 4">
            <a:extLst>
              <a:ext uri="{FF2B5EF4-FFF2-40B4-BE49-F238E27FC236}">
                <a16:creationId xmlns:a16="http://schemas.microsoft.com/office/drawing/2014/main" id="{F92995B9-30D6-FF97-FED9-F8233EED67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C87E9D-318C-BCDC-51F5-998FE70567FF}"/>
              </a:ext>
            </a:extLst>
          </p:cNvPr>
          <p:cNvSpPr>
            <a:spLocks noGrp="1"/>
          </p:cNvSpPr>
          <p:nvPr>
            <p:ph type="sldNum" sz="quarter" idx="12"/>
          </p:nvPr>
        </p:nvSpPr>
        <p:spPr/>
        <p:txBody>
          <a:body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867438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8E53C-8C4E-402C-0C3F-D2339D8055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54174D-F910-9467-1FBD-0F353D13CB3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9B39B65-2355-15E1-D2BB-43DB9DB1CB8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0410096-D1D1-B371-56FA-116ACB37FA0D}"/>
              </a:ext>
            </a:extLst>
          </p:cNvPr>
          <p:cNvSpPr>
            <a:spLocks noGrp="1"/>
          </p:cNvSpPr>
          <p:nvPr>
            <p:ph type="dt" sz="half" idx="10"/>
          </p:nvPr>
        </p:nvSpPr>
        <p:spPr/>
        <p:txBody>
          <a:bodyPr/>
          <a:lstStyle/>
          <a:p>
            <a:fld id="{645185AE-2461-47B2-9094-5E5E344F543B}" type="datetimeFigureOut">
              <a:rPr lang="zh-CN" altLang="en-US" smtClean="0"/>
              <a:t>2023/11/18</a:t>
            </a:fld>
            <a:endParaRPr lang="zh-CN" altLang="en-US"/>
          </a:p>
        </p:txBody>
      </p:sp>
      <p:sp>
        <p:nvSpPr>
          <p:cNvPr id="6" name="页脚占位符 5">
            <a:extLst>
              <a:ext uri="{FF2B5EF4-FFF2-40B4-BE49-F238E27FC236}">
                <a16:creationId xmlns:a16="http://schemas.microsoft.com/office/drawing/2014/main" id="{A64A38DF-16D0-A892-338C-CBF723102E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0ED367-5CE1-4613-9D6E-F4921C5F30B9}"/>
              </a:ext>
            </a:extLst>
          </p:cNvPr>
          <p:cNvSpPr>
            <a:spLocks noGrp="1"/>
          </p:cNvSpPr>
          <p:nvPr>
            <p:ph type="sldNum" sz="quarter" idx="12"/>
          </p:nvPr>
        </p:nvSpPr>
        <p:spPr/>
        <p:txBody>
          <a:body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389664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2AE9C-7BE3-B053-B009-B7D4D88C406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E1C386-0338-B0B5-3C0C-D09C15900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3871E4F-0A59-DE8B-9E3A-CE47ED6EA8F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F2E4AD-7AC5-7BF9-5E64-80A9BF8B73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F00C3C6-7960-5365-2618-BC8C69D1C27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55ECE78-84EF-F6BA-823E-F100D7F05B90}"/>
              </a:ext>
            </a:extLst>
          </p:cNvPr>
          <p:cNvSpPr>
            <a:spLocks noGrp="1"/>
          </p:cNvSpPr>
          <p:nvPr>
            <p:ph type="dt" sz="half" idx="10"/>
          </p:nvPr>
        </p:nvSpPr>
        <p:spPr/>
        <p:txBody>
          <a:bodyPr/>
          <a:lstStyle/>
          <a:p>
            <a:fld id="{645185AE-2461-47B2-9094-5E5E344F543B}" type="datetimeFigureOut">
              <a:rPr lang="zh-CN" altLang="en-US" smtClean="0"/>
              <a:t>2023/11/18</a:t>
            </a:fld>
            <a:endParaRPr lang="zh-CN" altLang="en-US"/>
          </a:p>
        </p:txBody>
      </p:sp>
      <p:sp>
        <p:nvSpPr>
          <p:cNvPr id="8" name="页脚占位符 7">
            <a:extLst>
              <a:ext uri="{FF2B5EF4-FFF2-40B4-BE49-F238E27FC236}">
                <a16:creationId xmlns:a16="http://schemas.microsoft.com/office/drawing/2014/main" id="{31010EF0-530B-A95C-F4AE-B263E7A0C6C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3F54334-D3F2-BE88-B46C-0658340676A5}"/>
              </a:ext>
            </a:extLst>
          </p:cNvPr>
          <p:cNvSpPr>
            <a:spLocks noGrp="1"/>
          </p:cNvSpPr>
          <p:nvPr>
            <p:ph type="sldNum" sz="quarter" idx="12"/>
          </p:nvPr>
        </p:nvSpPr>
        <p:spPr/>
        <p:txBody>
          <a:body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260222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7392C-E73B-7FB1-BE1C-BEE9B08BABD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48285D3-9B3B-EE0F-D398-37D7318F68AD}"/>
              </a:ext>
            </a:extLst>
          </p:cNvPr>
          <p:cNvSpPr>
            <a:spLocks noGrp="1"/>
          </p:cNvSpPr>
          <p:nvPr>
            <p:ph type="dt" sz="half" idx="10"/>
          </p:nvPr>
        </p:nvSpPr>
        <p:spPr/>
        <p:txBody>
          <a:bodyPr/>
          <a:lstStyle/>
          <a:p>
            <a:fld id="{645185AE-2461-47B2-9094-5E5E344F543B}" type="datetimeFigureOut">
              <a:rPr lang="zh-CN" altLang="en-US" smtClean="0"/>
              <a:t>2023/11/18</a:t>
            </a:fld>
            <a:endParaRPr lang="zh-CN" altLang="en-US"/>
          </a:p>
        </p:txBody>
      </p:sp>
      <p:sp>
        <p:nvSpPr>
          <p:cNvPr id="4" name="页脚占位符 3">
            <a:extLst>
              <a:ext uri="{FF2B5EF4-FFF2-40B4-BE49-F238E27FC236}">
                <a16:creationId xmlns:a16="http://schemas.microsoft.com/office/drawing/2014/main" id="{A7ADCDD3-FE14-69B3-389E-AA65198FBE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F739EDE-5279-2026-85A1-F6B9415907F3}"/>
              </a:ext>
            </a:extLst>
          </p:cNvPr>
          <p:cNvSpPr>
            <a:spLocks noGrp="1"/>
          </p:cNvSpPr>
          <p:nvPr>
            <p:ph type="sldNum" sz="quarter" idx="12"/>
          </p:nvPr>
        </p:nvSpPr>
        <p:spPr/>
        <p:txBody>
          <a:body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3510066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29A8280-343D-FEE5-DCA7-C11413584036}"/>
              </a:ext>
            </a:extLst>
          </p:cNvPr>
          <p:cNvSpPr>
            <a:spLocks noGrp="1"/>
          </p:cNvSpPr>
          <p:nvPr>
            <p:ph type="dt" sz="half" idx="10"/>
          </p:nvPr>
        </p:nvSpPr>
        <p:spPr/>
        <p:txBody>
          <a:bodyPr/>
          <a:lstStyle/>
          <a:p>
            <a:fld id="{645185AE-2461-47B2-9094-5E5E344F543B}" type="datetimeFigureOut">
              <a:rPr lang="zh-CN" altLang="en-US" smtClean="0"/>
              <a:t>2023/11/18</a:t>
            </a:fld>
            <a:endParaRPr lang="zh-CN" altLang="en-US"/>
          </a:p>
        </p:txBody>
      </p:sp>
      <p:sp>
        <p:nvSpPr>
          <p:cNvPr id="3" name="页脚占位符 2">
            <a:extLst>
              <a:ext uri="{FF2B5EF4-FFF2-40B4-BE49-F238E27FC236}">
                <a16:creationId xmlns:a16="http://schemas.microsoft.com/office/drawing/2014/main" id="{AE6F82B6-4B27-3203-2322-1E629233AD6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E99468-723C-AD6E-6C28-F6C8309CE1B3}"/>
              </a:ext>
            </a:extLst>
          </p:cNvPr>
          <p:cNvSpPr>
            <a:spLocks noGrp="1"/>
          </p:cNvSpPr>
          <p:nvPr>
            <p:ph type="sldNum" sz="quarter" idx="12"/>
          </p:nvPr>
        </p:nvSpPr>
        <p:spPr/>
        <p:txBody>
          <a:body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1615931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8E0BFA-CE7F-D923-D080-5123A0BB1B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BB9CD3-0D1A-B8D5-4B38-1326C2F6AE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F158CB-6CD0-874B-B27B-F618821C8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49D6CD-593D-26B2-BD38-79302DEDDF56}"/>
              </a:ext>
            </a:extLst>
          </p:cNvPr>
          <p:cNvSpPr>
            <a:spLocks noGrp="1"/>
          </p:cNvSpPr>
          <p:nvPr>
            <p:ph type="dt" sz="half" idx="10"/>
          </p:nvPr>
        </p:nvSpPr>
        <p:spPr/>
        <p:txBody>
          <a:bodyPr/>
          <a:lstStyle/>
          <a:p>
            <a:fld id="{645185AE-2461-47B2-9094-5E5E344F543B}" type="datetimeFigureOut">
              <a:rPr lang="zh-CN" altLang="en-US" smtClean="0"/>
              <a:t>2023/11/18</a:t>
            </a:fld>
            <a:endParaRPr lang="zh-CN" altLang="en-US"/>
          </a:p>
        </p:txBody>
      </p:sp>
      <p:sp>
        <p:nvSpPr>
          <p:cNvPr id="6" name="页脚占位符 5">
            <a:extLst>
              <a:ext uri="{FF2B5EF4-FFF2-40B4-BE49-F238E27FC236}">
                <a16:creationId xmlns:a16="http://schemas.microsoft.com/office/drawing/2014/main" id="{4B180B00-7546-F51C-3432-9B894B57EC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F1D6CC-5E13-442B-A19D-B06FAA5DCD1B}"/>
              </a:ext>
            </a:extLst>
          </p:cNvPr>
          <p:cNvSpPr>
            <a:spLocks noGrp="1"/>
          </p:cNvSpPr>
          <p:nvPr>
            <p:ph type="sldNum" sz="quarter" idx="12"/>
          </p:nvPr>
        </p:nvSpPr>
        <p:spPr/>
        <p:txBody>
          <a:body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2246430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B0ACC-259D-D82F-6225-854CCF63A2A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43D098F-6636-AA41-7D77-4EA3DB5971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74BB38A-CA2D-C409-16AF-864D789A3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935A5E-A8FA-53F0-D7D6-4190F63D7DC5}"/>
              </a:ext>
            </a:extLst>
          </p:cNvPr>
          <p:cNvSpPr>
            <a:spLocks noGrp="1"/>
          </p:cNvSpPr>
          <p:nvPr>
            <p:ph type="dt" sz="half" idx="10"/>
          </p:nvPr>
        </p:nvSpPr>
        <p:spPr/>
        <p:txBody>
          <a:bodyPr/>
          <a:lstStyle/>
          <a:p>
            <a:fld id="{645185AE-2461-47B2-9094-5E5E344F543B}" type="datetimeFigureOut">
              <a:rPr lang="zh-CN" altLang="en-US" smtClean="0"/>
              <a:t>2023/11/18</a:t>
            </a:fld>
            <a:endParaRPr lang="zh-CN" altLang="en-US"/>
          </a:p>
        </p:txBody>
      </p:sp>
      <p:sp>
        <p:nvSpPr>
          <p:cNvPr id="6" name="页脚占位符 5">
            <a:extLst>
              <a:ext uri="{FF2B5EF4-FFF2-40B4-BE49-F238E27FC236}">
                <a16:creationId xmlns:a16="http://schemas.microsoft.com/office/drawing/2014/main" id="{D32F747E-6345-6C11-7476-66D103FB66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2AEAFC-0C2F-67D1-DAB4-CA6E31EA0C53}"/>
              </a:ext>
            </a:extLst>
          </p:cNvPr>
          <p:cNvSpPr>
            <a:spLocks noGrp="1"/>
          </p:cNvSpPr>
          <p:nvPr>
            <p:ph type="sldNum" sz="quarter" idx="12"/>
          </p:nvPr>
        </p:nvSpPr>
        <p:spPr/>
        <p:txBody>
          <a:body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75773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07077BA-FBBF-8478-ECA5-B44B81813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167A509-D9FF-2FAD-5DBF-CC473D7F3F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551210-D5CC-B5F5-7DF3-0941CE6BBC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5185AE-2461-47B2-9094-5E5E344F543B}" type="datetimeFigureOut">
              <a:rPr lang="zh-CN" altLang="en-US" smtClean="0"/>
              <a:t>2023/11/18</a:t>
            </a:fld>
            <a:endParaRPr lang="zh-CN" altLang="en-US"/>
          </a:p>
        </p:txBody>
      </p:sp>
      <p:sp>
        <p:nvSpPr>
          <p:cNvPr id="5" name="页脚占位符 4">
            <a:extLst>
              <a:ext uri="{FF2B5EF4-FFF2-40B4-BE49-F238E27FC236}">
                <a16:creationId xmlns:a16="http://schemas.microsoft.com/office/drawing/2014/main" id="{ADDF5EA6-8FD4-4DCB-B467-CC11408AFC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512EDF9-0C4D-C024-01F8-722BDB69CC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B658E-C8E7-4517-BEC9-D5CFE815919C}" type="slidenum">
              <a:rPr lang="zh-CN" altLang="en-US" smtClean="0"/>
              <a:t>‹#›</a:t>
            </a:fld>
            <a:endParaRPr lang="zh-CN" altLang="en-US"/>
          </a:p>
        </p:txBody>
      </p:sp>
    </p:spTree>
    <p:extLst>
      <p:ext uri="{BB962C8B-B14F-4D97-AF65-F5344CB8AC3E}">
        <p14:creationId xmlns:p14="http://schemas.microsoft.com/office/powerpoint/2010/main" val="3930264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7.jp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916D3-96F7-9A7B-E30F-5B26AFF5F106}"/>
              </a:ext>
            </a:extLst>
          </p:cNvPr>
          <p:cNvSpPr>
            <a:spLocks noGrp="1"/>
          </p:cNvSpPr>
          <p:nvPr>
            <p:ph type="ctrTitle"/>
          </p:nvPr>
        </p:nvSpPr>
        <p:spPr/>
        <p:txBody>
          <a:bodyPr/>
          <a:lstStyle/>
          <a:p>
            <a:r>
              <a:rPr lang="zh-CN" altLang="en-US" dirty="0"/>
              <a:t>激光测雾雷达汇报</a:t>
            </a:r>
          </a:p>
        </p:txBody>
      </p:sp>
      <p:sp>
        <p:nvSpPr>
          <p:cNvPr id="3" name="副标题 2">
            <a:extLst>
              <a:ext uri="{FF2B5EF4-FFF2-40B4-BE49-F238E27FC236}">
                <a16:creationId xmlns:a16="http://schemas.microsoft.com/office/drawing/2014/main" id="{7E0ED9E9-617A-322E-F3A3-664C641A1A3D}"/>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737504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1DEFB-985D-46A1-D704-98638EC05DE9}"/>
              </a:ext>
            </a:extLst>
          </p:cNvPr>
          <p:cNvSpPr>
            <a:spLocks noGrp="1"/>
          </p:cNvSpPr>
          <p:nvPr>
            <p:ph type="title"/>
          </p:nvPr>
        </p:nvSpPr>
        <p:spPr>
          <a:xfrm>
            <a:off x="838200" y="126856"/>
            <a:ext cx="10515600" cy="1325563"/>
          </a:xfrm>
        </p:spPr>
        <p:txBody>
          <a:bodyPr/>
          <a:lstStyle/>
          <a:p>
            <a:r>
              <a:rPr lang="zh-CN" altLang="en-US" dirty="0"/>
              <a:t>前向反演算法设计</a:t>
            </a:r>
          </a:p>
        </p:txBody>
      </p:sp>
      <p:pic>
        <p:nvPicPr>
          <p:cNvPr id="4" name="图片 3">
            <a:extLst>
              <a:ext uri="{FF2B5EF4-FFF2-40B4-BE49-F238E27FC236}">
                <a16:creationId xmlns:a16="http://schemas.microsoft.com/office/drawing/2014/main" id="{32BA3463-445D-ADB6-3916-534C056167E4}"/>
              </a:ext>
            </a:extLst>
          </p:cNvPr>
          <p:cNvPicPr>
            <a:picLocks noChangeAspect="1"/>
          </p:cNvPicPr>
          <p:nvPr/>
        </p:nvPicPr>
        <p:blipFill>
          <a:blip r:embed="rId2"/>
          <a:stretch>
            <a:fillRect/>
          </a:stretch>
        </p:blipFill>
        <p:spPr>
          <a:xfrm>
            <a:off x="1199456" y="1772816"/>
            <a:ext cx="4687556" cy="4392488"/>
          </a:xfrm>
          <a:prstGeom prst="rect">
            <a:avLst/>
          </a:prstGeom>
        </p:spPr>
      </p:pic>
      <mc:AlternateContent xmlns:mc="http://schemas.openxmlformats.org/markup-compatibility/2006" xmlns:a14="http://schemas.microsoft.com/office/drawing/2010/main">
        <mc:Choice Requires="a14">
          <p:sp>
            <p:nvSpPr>
              <p:cNvPr id="5" name="TextBox 3">
                <a:extLst>
                  <a:ext uri="{FF2B5EF4-FFF2-40B4-BE49-F238E27FC236}">
                    <a16:creationId xmlns:a16="http://schemas.microsoft.com/office/drawing/2014/main" id="{661E73AA-8F0C-0AFC-7B0B-39EB3E5D0788}"/>
                  </a:ext>
                </a:extLst>
              </p:cNvPr>
              <p:cNvSpPr txBox="1"/>
              <p:nvPr/>
            </p:nvSpPr>
            <p:spPr>
              <a:xfrm>
                <a:off x="6531311" y="2519108"/>
                <a:ext cx="4323427" cy="5356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𝐶</m:t>
                      </m:r>
                      <m:d>
                        <m:dPr>
                          <m:ctrlPr>
                            <a:rPr lang="en-US" sz="1600" i="1">
                              <a:latin typeface="Cambria Math" panose="02040503050406030204" pitchFamily="18" charset="0"/>
                            </a:rPr>
                          </m:ctrlPr>
                        </m:dPr>
                        <m:e>
                          <m:r>
                            <a:rPr lang="en-US" sz="1600" i="1">
                              <a:latin typeface="Cambria Math" panose="02040503050406030204" pitchFamily="18" charset="0"/>
                            </a:rPr>
                            <m:t>𝑧</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𝑧</m:t>
                              </m:r>
                            </m:e>
                          </m:d>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2</m:t>
                              </m:r>
                            </m:sup>
                          </m:sSup>
                        </m:num>
                        <m:den>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𝑚</m:t>
                              </m:r>
                            </m:sub>
                          </m:sSub>
                          <m:d>
                            <m:dPr>
                              <m:ctrlPr>
                                <a:rPr lang="en-US" sz="1600" i="1">
                                  <a:latin typeface="Cambria Math" panose="02040503050406030204" pitchFamily="18" charset="0"/>
                                </a:rPr>
                              </m:ctrlPr>
                            </m:dPr>
                            <m:e>
                              <m:r>
                                <a:rPr lang="en-US" sz="1600" i="1">
                                  <a:latin typeface="Cambria Math" panose="02040503050406030204" pitchFamily="18" charset="0"/>
                                </a:rPr>
                                <m:t>𝑧</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𝑎</m:t>
                              </m:r>
                            </m:sub>
                          </m:sSub>
                          <m:d>
                            <m:dPr>
                              <m:ctrlPr>
                                <a:rPr lang="en-US" sz="1600" i="1">
                                  <a:latin typeface="Cambria Math" panose="02040503050406030204" pitchFamily="18" charset="0"/>
                                </a:rPr>
                              </m:ctrlPr>
                            </m:dPr>
                            <m:e>
                              <m:r>
                                <a:rPr lang="en-US" sz="1600" i="1">
                                  <a:latin typeface="Cambria Math" panose="02040503050406030204" pitchFamily="18" charset="0"/>
                                </a:rPr>
                                <m:t>𝑧</m:t>
                              </m:r>
                            </m:e>
                          </m:d>
                        </m:den>
                      </m:f>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exp</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2</m:t>
                              </m:r>
                              <m:sSub>
                                <m:sSubPr>
                                  <m:ctrlPr>
                                    <a:rPr lang="en-US" sz="1600" i="1">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𝑚</m:t>
                                  </m:r>
                                </m:sub>
                              </m:sSub>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𝑧</m:t>
                                  </m:r>
                                </m:e>
                              </m:d>
                              <m:r>
                                <a:rPr lang="en-US" sz="1600" i="1">
                                  <a:latin typeface="Cambria Math" panose="02040503050406030204" pitchFamily="18" charset="0"/>
                                </a:rPr>
                                <m:t>+2</m:t>
                              </m:r>
                              <m:sSub>
                                <m:sSubPr>
                                  <m:ctrlPr>
                                    <a:rPr lang="en-US" sz="1600" i="1">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𝑎</m:t>
                                  </m:r>
                                </m:sub>
                              </m:sSub>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𝑧</m:t>
                                  </m:r>
                                </m:e>
                              </m:d>
                            </m:e>
                          </m:d>
                        </m:e>
                      </m:func>
                    </m:oMath>
                  </m:oMathPara>
                </a14:m>
                <a:endParaRPr lang="en-US" sz="1600" dirty="0"/>
              </a:p>
            </p:txBody>
          </p:sp>
        </mc:Choice>
        <mc:Fallback xmlns="">
          <p:sp>
            <p:nvSpPr>
              <p:cNvPr id="5" name="TextBox 3">
                <a:extLst>
                  <a:ext uri="{FF2B5EF4-FFF2-40B4-BE49-F238E27FC236}">
                    <a16:creationId xmlns:a16="http://schemas.microsoft.com/office/drawing/2014/main" id="{661E73AA-8F0C-0AFC-7B0B-39EB3E5D0788}"/>
                  </a:ext>
                </a:extLst>
              </p:cNvPr>
              <p:cNvSpPr txBox="1">
                <a:spLocks noRot="1" noChangeAspect="1" noMove="1" noResize="1" noEditPoints="1" noAdjustHandles="1" noChangeArrowheads="1" noChangeShapeType="1" noTextEdit="1"/>
              </p:cNvSpPr>
              <p:nvPr/>
            </p:nvSpPr>
            <p:spPr>
              <a:xfrm>
                <a:off x="6531311" y="2519108"/>
                <a:ext cx="4323427" cy="535659"/>
              </a:xfrm>
              <a:prstGeom prst="rect">
                <a:avLst/>
              </a:prstGeom>
              <a:blipFill>
                <a:blip r:embed="rId3"/>
                <a:stretch>
                  <a:fillRect/>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CE8C5D01-76FA-25DF-7A0D-DF7281A9EF7A}"/>
              </a:ext>
            </a:extLst>
          </p:cNvPr>
          <p:cNvGrpSpPr/>
          <p:nvPr/>
        </p:nvGrpSpPr>
        <p:grpSpPr>
          <a:xfrm>
            <a:off x="7392144" y="3188893"/>
            <a:ext cx="2232248" cy="3334154"/>
            <a:chOff x="7032104" y="2492896"/>
            <a:chExt cx="2232248" cy="3334154"/>
          </a:xfrm>
        </p:grpSpPr>
        <p:pic>
          <p:nvPicPr>
            <p:cNvPr id="7" name="Picture 7">
              <a:extLst>
                <a:ext uri="{FF2B5EF4-FFF2-40B4-BE49-F238E27FC236}">
                  <a16:creationId xmlns:a16="http://schemas.microsoft.com/office/drawing/2014/main" id="{BBE03ABE-FC33-E03B-DDE2-DEE2AAC36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104" y="2492896"/>
              <a:ext cx="2232248" cy="3334154"/>
            </a:xfrm>
            <a:prstGeom prst="rect">
              <a:avLst/>
            </a:prstGeom>
          </p:spPr>
        </p:pic>
        <p:sp>
          <p:nvSpPr>
            <p:cNvPr id="8" name="文本框 7">
              <a:extLst>
                <a:ext uri="{FF2B5EF4-FFF2-40B4-BE49-F238E27FC236}">
                  <a16:creationId xmlns:a16="http://schemas.microsoft.com/office/drawing/2014/main" id="{00802E4D-954C-DC8D-B475-CE4A87B91D94}"/>
                </a:ext>
              </a:extLst>
            </p:cNvPr>
            <p:cNvSpPr txBox="1"/>
            <p:nvPr/>
          </p:nvSpPr>
          <p:spPr>
            <a:xfrm>
              <a:off x="8332985" y="2901951"/>
              <a:ext cx="553328" cy="25180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91426" tIns="45713" rIns="91426" bIns="45713" rtlCol="0">
              <a:spAutoFit/>
            </a:bodyPr>
            <a:lstStyle/>
            <a:p>
              <a:pPr algn="ctr"/>
              <a:r>
                <a:rPr lang="en-US" altLang="zh-CN" sz="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1030 </a:t>
              </a:r>
              <a:r>
                <a:rPr lang="zh-CN" altLang="en-US" sz="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雷达</a:t>
              </a:r>
              <a:endParaRPr lang="en-US" altLang="zh-CN" sz="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1030 </a:t>
              </a:r>
              <a:r>
                <a:rPr lang="zh-CN" altLang="en-US" sz="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分子</a:t>
              </a:r>
            </a:p>
          </p:txBody>
        </p:sp>
      </p:grpSp>
      <p:sp>
        <p:nvSpPr>
          <p:cNvPr id="9" name="文本框 8">
            <a:extLst>
              <a:ext uri="{FF2B5EF4-FFF2-40B4-BE49-F238E27FC236}">
                <a16:creationId xmlns:a16="http://schemas.microsoft.com/office/drawing/2014/main" id="{02B5CBDB-5241-3AC1-80C7-2A3E6D85B403}"/>
              </a:ext>
            </a:extLst>
          </p:cNvPr>
          <p:cNvSpPr txBox="1"/>
          <p:nvPr/>
        </p:nvSpPr>
        <p:spPr>
          <a:xfrm>
            <a:off x="6407718" y="1452419"/>
            <a:ext cx="4732408" cy="932563"/>
          </a:xfrm>
          <a:prstGeom prst="rect">
            <a:avLst/>
          </a:prstGeom>
          <a:noFill/>
          <a:ln w="25400" cap="flat" cmpd="sng" algn="ctr">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62000"/>
              </a:lnSpc>
            </a:pPr>
            <a:r>
              <a:rPr lang="zh-CN" altLang="en-US"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实现激光雷达实时自动标定，将雷达信号转换为粒子散射强度物理量</a:t>
            </a:r>
            <a:endParaRPr lang="en-US" altLang="zh-CN"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F6A0394F-35F6-ED5D-8A0D-8B7BFE389072}"/>
              </a:ext>
            </a:extLst>
          </p:cNvPr>
          <p:cNvSpPr txBox="1"/>
          <p:nvPr/>
        </p:nvSpPr>
        <p:spPr>
          <a:xfrm>
            <a:off x="7746983" y="4182450"/>
            <a:ext cx="1877409" cy="331615"/>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91426" tIns="45713" rIns="91426" bIns="45713" rtlCol="0">
            <a:spAutoFit/>
          </a:bodyPr>
          <a:lstStyle/>
          <a:p>
            <a:pPr algn="ctr">
              <a:lnSpc>
                <a:spcPct val="162000"/>
              </a:lnSpc>
            </a:pPr>
            <a:r>
              <a:rPr lang="zh-CN" altLang="en-US" sz="1100" b="1" kern="1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将实测信号吻合文分子信号</a:t>
            </a:r>
          </a:p>
        </p:txBody>
      </p:sp>
    </p:spTree>
    <p:extLst>
      <p:ext uri="{BB962C8B-B14F-4D97-AF65-F5344CB8AC3E}">
        <p14:creationId xmlns:p14="http://schemas.microsoft.com/office/powerpoint/2010/main" val="104342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FD9F9-F467-19E3-4A2C-82A6A5C76CCF}"/>
              </a:ext>
            </a:extLst>
          </p:cNvPr>
          <p:cNvSpPr>
            <a:spLocks noGrp="1"/>
          </p:cNvSpPr>
          <p:nvPr>
            <p:ph type="title"/>
          </p:nvPr>
        </p:nvSpPr>
        <p:spPr/>
        <p:txBody>
          <a:bodyPr/>
          <a:lstStyle/>
          <a:p>
            <a:r>
              <a:rPr lang="zh-CN" altLang="en-US" dirty="0"/>
              <a:t>软件开发</a:t>
            </a:r>
          </a:p>
        </p:txBody>
      </p:sp>
      <p:pic>
        <p:nvPicPr>
          <p:cNvPr id="4" name="图片 3">
            <a:extLst>
              <a:ext uri="{FF2B5EF4-FFF2-40B4-BE49-F238E27FC236}">
                <a16:creationId xmlns:a16="http://schemas.microsoft.com/office/drawing/2014/main" id="{1C4C7A56-2291-12D5-9A8D-67A722C9F1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8266" y="2960873"/>
            <a:ext cx="4345627" cy="2913046"/>
          </a:xfrm>
          <a:prstGeom prst="rect">
            <a:avLst/>
          </a:prstGeom>
        </p:spPr>
      </p:pic>
      <p:pic>
        <p:nvPicPr>
          <p:cNvPr id="5" name="图片 4">
            <a:extLst>
              <a:ext uri="{FF2B5EF4-FFF2-40B4-BE49-F238E27FC236}">
                <a16:creationId xmlns:a16="http://schemas.microsoft.com/office/drawing/2014/main" id="{411461A0-C8AA-6157-BB28-29885E46D9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2150" y="3108354"/>
            <a:ext cx="4203796" cy="2825692"/>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AC5D0BC7-B2E1-BC3A-4940-4319BB236F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8355" y="1685926"/>
            <a:ext cx="2737523" cy="1933115"/>
          </a:xfrm>
          <a:prstGeom prst="rect">
            <a:avLst/>
          </a:prstGeom>
        </p:spPr>
      </p:pic>
      <p:sp>
        <p:nvSpPr>
          <p:cNvPr id="7" name="文本框 6">
            <a:extLst>
              <a:ext uri="{FF2B5EF4-FFF2-40B4-BE49-F238E27FC236}">
                <a16:creationId xmlns:a16="http://schemas.microsoft.com/office/drawing/2014/main" id="{8EACC92D-633D-26D3-4C24-C14AC365D577}"/>
              </a:ext>
            </a:extLst>
          </p:cNvPr>
          <p:cNvSpPr txBox="1"/>
          <p:nvPr/>
        </p:nvSpPr>
        <p:spPr>
          <a:xfrm>
            <a:off x="5441950" y="6123543"/>
            <a:ext cx="1569660" cy="369332"/>
          </a:xfrm>
          <a:prstGeom prst="rect">
            <a:avLst/>
          </a:prstGeom>
          <a:noFill/>
        </p:spPr>
        <p:txBody>
          <a:bodyPr wrap="none" rtlCol="0">
            <a:spAutoFit/>
          </a:bodyPr>
          <a:lstStyle/>
          <a:p>
            <a:r>
              <a:rPr lang="zh-CN" altLang="en-US" b="1" dirty="0"/>
              <a:t>无锡中科研发</a:t>
            </a:r>
          </a:p>
        </p:txBody>
      </p:sp>
    </p:spTree>
    <p:extLst>
      <p:ext uri="{BB962C8B-B14F-4D97-AF65-F5344CB8AC3E}">
        <p14:creationId xmlns:p14="http://schemas.microsoft.com/office/powerpoint/2010/main" val="202188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9F337-E39E-05B5-693F-06FEF2F9D756}"/>
              </a:ext>
            </a:extLst>
          </p:cNvPr>
          <p:cNvSpPr>
            <a:spLocks noGrp="1"/>
          </p:cNvSpPr>
          <p:nvPr>
            <p:ph type="title"/>
          </p:nvPr>
        </p:nvSpPr>
        <p:spPr>
          <a:xfrm>
            <a:off x="838200" y="137150"/>
            <a:ext cx="10515600" cy="1325563"/>
          </a:xfrm>
        </p:spPr>
        <p:txBody>
          <a:bodyPr/>
          <a:lstStyle/>
          <a:p>
            <a:r>
              <a:rPr lang="zh-CN" altLang="en-US" dirty="0"/>
              <a:t>实验结果</a:t>
            </a:r>
            <a:r>
              <a:rPr lang="en-US" altLang="zh-CN" dirty="0"/>
              <a:t>-</a:t>
            </a:r>
            <a:r>
              <a:rPr lang="zh-CN" altLang="en-US" dirty="0"/>
              <a:t>探测效率对比</a:t>
            </a:r>
          </a:p>
        </p:txBody>
      </p:sp>
      <p:sp>
        <p:nvSpPr>
          <p:cNvPr id="4" name="文本框 3">
            <a:extLst>
              <a:ext uri="{FF2B5EF4-FFF2-40B4-BE49-F238E27FC236}">
                <a16:creationId xmlns:a16="http://schemas.microsoft.com/office/drawing/2014/main" id="{87AE1E86-1DD0-1ED3-D680-C8C09EA17505}"/>
              </a:ext>
            </a:extLst>
          </p:cNvPr>
          <p:cNvSpPr txBox="1"/>
          <p:nvPr/>
        </p:nvSpPr>
        <p:spPr>
          <a:xfrm>
            <a:off x="6434955" y="5859753"/>
            <a:ext cx="3600637" cy="352390"/>
          </a:xfrm>
          <a:prstGeom prst="rect">
            <a:avLst/>
          </a:prstGeom>
          <a:ln/>
        </p:spPr>
        <p:style>
          <a:lnRef idx="2">
            <a:schemeClr val="accent1"/>
          </a:lnRef>
          <a:fillRef idx="1">
            <a:schemeClr val="lt1"/>
          </a:fillRef>
          <a:effectRef idx="0">
            <a:schemeClr val="accent1"/>
          </a:effectRef>
          <a:fontRef idx="minor">
            <a:schemeClr val="dk1"/>
          </a:fontRef>
        </p:style>
        <p:txBody>
          <a:bodyPr wrap="none" lIns="91426" tIns="45713" rIns="91426" bIns="45713" rtlCol="0">
            <a:spAutoFit/>
          </a:bodyPr>
          <a:lstStyle/>
          <a:p>
            <a:pPr algn="ctr"/>
            <a:r>
              <a:rPr lang="en-US" altLang="zh-CN" sz="169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1030 nm</a:t>
            </a:r>
            <a:r>
              <a:rPr lang="zh-CN" altLang="en-US" sz="169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sz="169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1064 nm</a:t>
            </a:r>
            <a:r>
              <a:rPr lang="zh-CN" altLang="en-US" sz="169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探测效率</a:t>
            </a:r>
            <a:r>
              <a:rPr lang="zh-CN" altLang="en-US" sz="169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两倍</a:t>
            </a:r>
            <a:endParaRPr lang="en-US" altLang="zh-CN" sz="169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889BE035-1B7D-C287-EBF2-CA9D4993B5A9}"/>
              </a:ext>
            </a:extLst>
          </p:cNvPr>
          <p:cNvSpPr txBox="1"/>
          <p:nvPr/>
        </p:nvSpPr>
        <p:spPr>
          <a:xfrm>
            <a:off x="6292804" y="4231061"/>
            <a:ext cx="5350619" cy="1381276"/>
          </a:xfrm>
          <a:prstGeom prst="rect">
            <a:avLst/>
          </a:prstGeom>
          <a:noFill/>
          <a:ln w="25400" cap="flat" cmpd="sng" algn="ctr">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62000"/>
              </a:lnSpc>
              <a:buFont typeface="Wingdings" panose="05000000000000000000" pitchFamily="2" charset="2"/>
              <a:buChar char="Ø"/>
            </a:pPr>
            <a:r>
              <a:rPr lang="zh-CN" altLang="en-US"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相同接收系统</a:t>
            </a:r>
            <a:endParaRPr lang="en-US" altLang="zh-CN"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62000"/>
              </a:lnSpc>
              <a:buFont typeface="Wingdings" panose="05000000000000000000" pitchFamily="2" charset="2"/>
              <a:buChar char="Ø"/>
            </a:pPr>
            <a:r>
              <a:rPr lang="zh-CN" altLang="en-US"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不同激光器</a:t>
            </a:r>
            <a:endParaRPr lang="en-US" altLang="zh-CN"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62000"/>
              </a:lnSpc>
            </a:pPr>
            <a:r>
              <a:rPr lang="en-US" altLang="zh-CN"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1030 nm </a:t>
            </a:r>
            <a:r>
              <a:rPr lang="zh-CN" altLang="en-US"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功率</a:t>
            </a:r>
            <a:r>
              <a:rPr lang="en-US" altLang="zh-CN"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0.6W</a:t>
            </a:r>
            <a:r>
              <a:rPr lang="zh-CN" altLang="en-US"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1064 nm </a:t>
            </a:r>
            <a:r>
              <a:rPr lang="zh-CN" altLang="en-US"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功率</a:t>
            </a:r>
            <a:r>
              <a:rPr lang="en-US" altLang="zh-CN"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0.3W</a:t>
            </a:r>
          </a:p>
        </p:txBody>
      </p:sp>
      <p:grpSp>
        <p:nvGrpSpPr>
          <p:cNvPr id="6" name="组合 5">
            <a:extLst>
              <a:ext uri="{FF2B5EF4-FFF2-40B4-BE49-F238E27FC236}">
                <a16:creationId xmlns:a16="http://schemas.microsoft.com/office/drawing/2014/main" id="{58C8F944-67F5-76C9-7F72-0491AE507CFD}"/>
              </a:ext>
            </a:extLst>
          </p:cNvPr>
          <p:cNvGrpSpPr/>
          <p:nvPr/>
        </p:nvGrpSpPr>
        <p:grpSpPr>
          <a:xfrm>
            <a:off x="6362030" y="1313844"/>
            <a:ext cx="2832534" cy="2846704"/>
            <a:chOff x="6533480" y="1142394"/>
            <a:chExt cx="2832534" cy="2846704"/>
          </a:xfrm>
        </p:grpSpPr>
        <p:grpSp>
          <p:nvGrpSpPr>
            <p:cNvPr id="7" name="组合 6">
              <a:extLst>
                <a:ext uri="{FF2B5EF4-FFF2-40B4-BE49-F238E27FC236}">
                  <a16:creationId xmlns:a16="http://schemas.microsoft.com/office/drawing/2014/main" id="{C77B9A24-2B11-3797-78D8-1D2FCC3052FB}"/>
                </a:ext>
              </a:extLst>
            </p:cNvPr>
            <p:cNvGrpSpPr/>
            <p:nvPr/>
          </p:nvGrpSpPr>
          <p:grpSpPr>
            <a:xfrm>
              <a:off x="6606405" y="1621616"/>
              <a:ext cx="2759609" cy="2367482"/>
              <a:chOff x="3659270" y="2127258"/>
              <a:chExt cx="3089080" cy="2650137"/>
            </a:xfrm>
          </p:grpSpPr>
          <p:pic>
            <p:nvPicPr>
              <p:cNvPr id="9" name="图片 8">
                <a:extLst>
                  <a:ext uri="{FF2B5EF4-FFF2-40B4-BE49-F238E27FC236}">
                    <a16:creationId xmlns:a16="http://schemas.microsoft.com/office/drawing/2014/main" id="{691D4253-43F9-E964-675E-D3083F2EE5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349" t="14992" b="23663"/>
              <a:stretch/>
            </p:blipFill>
            <p:spPr>
              <a:xfrm>
                <a:off x="3659270" y="2127258"/>
                <a:ext cx="3089079" cy="2650137"/>
              </a:xfrm>
              <a:prstGeom prst="rect">
                <a:avLst/>
              </a:prstGeom>
            </p:spPr>
          </p:pic>
          <p:cxnSp>
            <p:nvCxnSpPr>
              <p:cNvPr id="10" name="直接连接符 9">
                <a:extLst>
                  <a:ext uri="{FF2B5EF4-FFF2-40B4-BE49-F238E27FC236}">
                    <a16:creationId xmlns:a16="http://schemas.microsoft.com/office/drawing/2014/main" id="{8CCBCBB9-9DBD-6FBB-6E42-ACDE26F91FBF}"/>
                  </a:ext>
                </a:extLst>
              </p:cNvPr>
              <p:cNvCxnSpPr/>
              <p:nvPr/>
            </p:nvCxnSpPr>
            <p:spPr>
              <a:xfrm flipV="1">
                <a:off x="5073650" y="3321050"/>
                <a:ext cx="1612900" cy="10350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ACB8FD7-467F-72A5-2D0E-213005771D18}"/>
                  </a:ext>
                </a:extLst>
              </p:cNvPr>
              <p:cNvCxnSpPr>
                <a:cxnSpLocks/>
              </p:cNvCxnSpPr>
              <p:nvPr/>
            </p:nvCxnSpPr>
            <p:spPr>
              <a:xfrm>
                <a:off x="5073650" y="4349750"/>
                <a:ext cx="14605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405AC42C-0D18-2DFF-8CA1-3F12BD86B365}"/>
                  </a:ext>
                </a:extLst>
              </p:cNvPr>
              <p:cNvSpPr/>
              <p:nvPr/>
            </p:nvSpPr>
            <p:spPr>
              <a:xfrm>
                <a:off x="5137151" y="4230380"/>
                <a:ext cx="193645" cy="106671"/>
              </a:xfrm>
              <a:custGeom>
                <a:avLst/>
                <a:gdLst>
                  <a:gd name="connsiteX0" fmla="*/ 162677 w 193645"/>
                  <a:gd name="connsiteY0" fmla="*/ 0 h 106671"/>
                  <a:gd name="connsiteX1" fmla="*/ 176141 w 193645"/>
                  <a:gd name="connsiteY1" fmla="*/ 19970 h 106671"/>
                  <a:gd name="connsiteX2" fmla="*/ 193645 w 193645"/>
                  <a:gd name="connsiteY2" fmla="*/ 106671 h 106671"/>
                  <a:gd name="connsiteX3" fmla="*/ 0 w 193645"/>
                  <a:gd name="connsiteY3" fmla="*/ 106671 h 106671"/>
                </a:gdLst>
                <a:ahLst/>
                <a:cxnLst>
                  <a:cxn ang="0">
                    <a:pos x="connsiteX0" y="connsiteY0"/>
                  </a:cxn>
                  <a:cxn ang="0">
                    <a:pos x="connsiteX1" y="connsiteY1"/>
                  </a:cxn>
                  <a:cxn ang="0">
                    <a:pos x="connsiteX2" y="connsiteY2"/>
                  </a:cxn>
                  <a:cxn ang="0">
                    <a:pos x="connsiteX3" y="connsiteY3"/>
                  </a:cxn>
                </a:cxnLst>
                <a:rect l="l" t="t" r="r" b="b"/>
                <a:pathLst>
                  <a:path w="193645" h="106671">
                    <a:moveTo>
                      <a:pt x="162677" y="0"/>
                    </a:moveTo>
                    <a:lnTo>
                      <a:pt x="176141" y="19970"/>
                    </a:lnTo>
                    <a:lnTo>
                      <a:pt x="193645" y="106671"/>
                    </a:lnTo>
                    <a:lnTo>
                      <a:pt x="0" y="106671"/>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69F929-E20B-407A-7622-FA3D2F5B84A0}"/>
                      </a:ext>
                    </a:extLst>
                  </p:cNvPr>
                  <p:cNvSpPr txBox="1"/>
                  <p:nvPr/>
                </p:nvSpPr>
                <p:spPr>
                  <a:xfrm>
                    <a:off x="5453701" y="4060052"/>
                    <a:ext cx="343043" cy="276999"/>
                  </a:xfrm>
                  <a:prstGeom prst="rect">
                    <a:avLst/>
                  </a:prstGeom>
                  <a:noFill/>
                </p:spPr>
                <p:txBody>
                  <a:bodyPr wrap="none" lIns="0" tIns="0" rIns="0" bIns="0" rtlCol="0">
                    <a:spAutoFit/>
                  </a:bodyPr>
                  <a:lstStyle/>
                  <a:p>
                    <a:r>
                      <a:rPr lang="en-US" altLang="zh-CN" b="1" dirty="0">
                        <a:solidFill>
                          <a:srgbClr val="FF0000"/>
                        </a:solidFill>
                        <a:ea typeface="Cambria Math" panose="02040503050406030204" pitchFamily="18" charset="0"/>
                      </a:rPr>
                      <a:t>17</a:t>
                    </a:r>
                    <a14:m>
                      <m:oMath xmlns:m="http://schemas.openxmlformats.org/officeDocument/2006/math">
                        <m:r>
                          <a:rPr lang="en-US" altLang="zh-CN" b="1" i="1" smtClean="0">
                            <a:solidFill>
                              <a:srgbClr val="FF0000"/>
                            </a:solidFill>
                            <a:latin typeface="Cambria Math" panose="02040503050406030204" pitchFamily="18" charset="0"/>
                            <a:ea typeface="Cambria Math" panose="02040503050406030204" pitchFamily="18" charset="0"/>
                          </a:rPr>
                          <m:t>°</m:t>
                        </m:r>
                      </m:oMath>
                    </a14:m>
                    <a:endParaRPr lang="zh-CN" altLang="en-US" b="1" dirty="0"/>
                  </a:p>
                </p:txBody>
              </p:sp>
            </mc:Choice>
            <mc:Fallback xmlns="">
              <p:sp>
                <p:nvSpPr>
                  <p:cNvPr id="20" name="文本框 19">
                    <a:extLst>
                      <a:ext uri="{FF2B5EF4-FFF2-40B4-BE49-F238E27FC236}">
                        <a16:creationId xmlns:a16="http://schemas.microsoft.com/office/drawing/2014/main" id="{E5BF266E-EF5E-3693-3551-E648BDF8A625}"/>
                      </a:ext>
                    </a:extLst>
                  </p:cNvPr>
                  <p:cNvSpPr txBox="1">
                    <a:spLocks noRot="1" noChangeAspect="1" noMove="1" noResize="1" noEditPoints="1" noAdjustHandles="1" noChangeArrowheads="1" noChangeShapeType="1" noTextEdit="1"/>
                  </p:cNvSpPr>
                  <p:nvPr/>
                </p:nvSpPr>
                <p:spPr>
                  <a:xfrm>
                    <a:off x="5453701" y="4060052"/>
                    <a:ext cx="343043" cy="276999"/>
                  </a:xfrm>
                  <a:prstGeom prst="rect">
                    <a:avLst/>
                  </a:prstGeom>
                  <a:blipFill>
                    <a:blip r:embed="rId5"/>
                    <a:stretch>
                      <a:fillRect l="-40351" t="-28889" r="-22807" b="-51111"/>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C8417DB3-698E-B5A5-AE3E-4739585E5E97}"/>
                  </a:ext>
                </a:extLst>
              </p:cNvPr>
              <p:cNvCxnSpPr>
                <a:cxnSpLocks/>
              </p:cNvCxnSpPr>
              <p:nvPr/>
            </p:nvCxnSpPr>
            <p:spPr>
              <a:xfrm flipV="1">
                <a:off x="5518150" y="2566774"/>
                <a:ext cx="1230200" cy="72372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233FF0D8-8B29-17C0-7825-C01EEA3FB61B}"/>
                </a:ext>
              </a:extLst>
            </p:cNvPr>
            <p:cNvSpPr txBox="1"/>
            <p:nvPr/>
          </p:nvSpPr>
          <p:spPr>
            <a:xfrm>
              <a:off x="6533480" y="1142394"/>
              <a:ext cx="1050259" cy="459984"/>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91426" tIns="45713" rIns="91426" bIns="45713" rtlCol="0">
              <a:spAutoFit/>
            </a:bodyPr>
            <a:lstStyle/>
            <a:p>
              <a:pPr algn="ctr">
                <a:lnSpc>
                  <a:spcPct val="162000"/>
                </a:lnSpc>
              </a:pPr>
              <a:r>
                <a:rPr lang="zh-CN" altLang="en-US" sz="169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实验方案</a:t>
              </a:r>
            </a:p>
          </p:txBody>
        </p:sp>
      </p:grpSp>
      <p:pic>
        <p:nvPicPr>
          <p:cNvPr id="16" name="图片 15">
            <a:extLst>
              <a:ext uri="{FF2B5EF4-FFF2-40B4-BE49-F238E27FC236}">
                <a16:creationId xmlns:a16="http://schemas.microsoft.com/office/drawing/2014/main" id="{987043A6-BA78-BF92-F9DC-10E02818AA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49" y="2654043"/>
            <a:ext cx="4139192" cy="2807214"/>
          </a:xfrm>
          <a:prstGeom prst="rect">
            <a:avLst/>
          </a:prstGeom>
        </p:spPr>
      </p:pic>
    </p:spTree>
    <p:extLst>
      <p:ext uri="{BB962C8B-B14F-4D97-AF65-F5344CB8AC3E}">
        <p14:creationId xmlns:p14="http://schemas.microsoft.com/office/powerpoint/2010/main" val="3767693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7330E-F316-A9D1-5359-CB9C98E838CE}"/>
              </a:ext>
            </a:extLst>
          </p:cNvPr>
          <p:cNvSpPr>
            <a:spLocks noGrp="1"/>
          </p:cNvSpPr>
          <p:nvPr>
            <p:ph type="title"/>
          </p:nvPr>
        </p:nvSpPr>
        <p:spPr>
          <a:xfrm>
            <a:off x="882650" y="136525"/>
            <a:ext cx="10515600" cy="1325563"/>
          </a:xfrm>
        </p:spPr>
        <p:txBody>
          <a:bodyPr/>
          <a:lstStyle/>
          <a:p>
            <a:r>
              <a:rPr lang="zh-CN" altLang="en-US" dirty="0"/>
              <a:t>实验结果</a:t>
            </a:r>
            <a:r>
              <a:rPr lang="en-US" altLang="zh-CN" dirty="0"/>
              <a:t>-</a:t>
            </a:r>
            <a:r>
              <a:rPr lang="zh-CN" altLang="en-US" dirty="0"/>
              <a:t>盲区与最远探测距离</a:t>
            </a:r>
          </a:p>
        </p:txBody>
      </p:sp>
      <p:grpSp>
        <p:nvGrpSpPr>
          <p:cNvPr id="4" name="组合 3">
            <a:extLst>
              <a:ext uri="{FF2B5EF4-FFF2-40B4-BE49-F238E27FC236}">
                <a16:creationId xmlns:a16="http://schemas.microsoft.com/office/drawing/2014/main" id="{AFAF367B-4D5B-E87A-789E-DAED7E5578C2}"/>
              </a:ext>
            </a:extLst>
          </p:cNvPr>
          <p:cNvGrpSpPr/>
          <p:nvPr/>
        </p:nvGrpSpPr>
        <p:grpSpPr>
          <a:xfrm>
            <a:off x="382665" y="1677496"/>
            <a:ext cx="7153545" cy="4307756"/>
            <a:chOff x="724742" y="1373188"/>
            <a:chExt cx="7986615" cy="4809418"/>
          </a:xfrm>
        </p:grpSpPr>
        <p:pic>
          <p:nvPicPr>
            <p:cNvPr id="5" name="图片 4">
              <a:extLst>
                <a:ext uri="{FF2B5EF4-FFF2-40B4-BE49-F238E27FC236}">
                  <a16:creationId xmlns:a16="http://schemas.microsoft.com/office/drawing/2014/main" id="{34ADBC88-C003-C010-5D37-EF69E2A90BC9}"/>
                </a:ext>
              </a:extLst>
            </p:cNvPr>
            <p:cNvPicPr>
              <a:picLocks noChangeAspect="1"/>
            </p:cNvPicPr>
            <p:nvPr/>
          </p:nvPicPr>
          <p:blipFill>
            <a:blip r:embed="rId2"/>
            <a:stretch>
              <a:fillRect/>
            </a:stretch>
          </p:blipFill>
          <p:spPr>
            <a:xfrm>
              <a:off x="724742" y="1373188"/>
              <a:ext cx="7986615" cy="4809418"/>
            </a:xfrm>
            <a:prstGeom prst="rect">
              <a:avLst/>
            </a:prstGeom>
          </p:spPr>
        </p:pic>
        <p:sp>
          <p:nvSpPr>
            <p:cNvPr id="6" name="星形: 五角 5">
              <a:extLst>
                <a:ext uri="{FF2B5EF4-FFF2-40B4-BE49-F238E27FC236}">
                  <a16:creationId xmlns:a16="http://schemas.microsoft.com/office/drawing/2014/main" id="{CDEEC301-E246-2710-370A-7C925C1301C5}"/>
                </a:ext>
              </a:extLst>
            </p:cNvPr>
            <p:cNvSpPr/>
            <p:nvPr/>
          </p:nvSpPr>
          <p:spPr>
            <a:xfrm>
              <a:off x="3587750" y="2603500"/>
              <a:ext cx="184150" cy="184150"/>
            </a:xfrm>
            <a:prstGeom prst="star5">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7A42B4D-F45B-4243-5412-3F23279AE18E}"/>
                </a:ext>
              </a:extLst>
            </p:cNvPr>
            <p:cNvSpPr txBox="1"/>
            <p:nvPr/>
          </p:nvSpPr>
          <p:spPr>
            <a:xfrm>
              <a:off x="3771900" y="2510651"/>
              <a:ext cx="800219" cy="276999"/>
            </a:xfrm>
            <a:prstGeom prst="rect">
              <a:avLst/>
            </a:prstGeom>
            <a:noFill/>
          </p:spPr>
          <p:txBody>
            <a:bodyPr wrap="none" rtlCol="0">
              <a:spAutoFit/>
            </a:bodyPr>
            <a:lstStyle/>
            <a:p>
              <a:r>
                <a:rPr lang="zh-CN" altLang="en-US" sz="1200" b="1" dirty="0">
                  <a:solidFill>
                    <a:srgbClr val="C55A11"/>
                  </a:solidFill>
                </a:rPr>
                <a:t>观测地点</a:t>
              </a:r>
            </a:p>
          </p:txBody>
        </p:sp>
        <p:cxnSp>
          <p:nvCxnSpPr>
            <p:cNvPr id="8" name="直接连接符 7">
              <a:extLst>
                <a:ext uri="{FF2B5EF4-FFF2-40B4-BE49-F238E27FC236}">
                  <a16:creationId xmlns:a16="http://schemas.microsoft.com/office/drawing/2014/main" id="{F97E1B48-4759-1624-0675-552D4E90869F}"/>
                </a:ext>
              </a:extLst>
            </p:cNvPr>
            <p:cNvCxnSpPr>
              <a:cxnSpLocks/>
            </p:cNvCxnSpPr>
            <p:nvPr/>
          </p:nvCxnSpPr>
          <p:spPr>
            <a:xfrm>
              <a:off x="3727450" y="2787650"/>
              <a:ext cx="1048277" cy="3302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星形: 五角 8">
              <a:extLst>
                <a:ext uri="{FF2B5EF4-FFF2-40B4-BE49-F238E27FC236}">
                  <a16:creationId xmlns:a16="http://schemas.microsoft.com/office/drawing/2014/main" id="{C570231A-D896-510F-2BFF-9739605139C6}"/>
                </a:ext>
              </a:extLst>
            </p:cNvPr>
            <p:cNvSpPr/>
            <p:nvPr/>
          </p:nvSpPr>
          <p:spPr>
            <a:xfrm>
              <a:off x="2628900" y="5484812"/>
              <a:ext cx="184150" cy="184150"/>
            </a:xfrm>
            <a:prstGeom prst="star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028D61C-687E-6535-2694-A5D832728868}"/>
                </a:ext>
              </a:extLst>
            </p:cNvPr>
            <p:cNvSpPr txBox="1"/>
            <p:nvPr/>
          </p:nvSpPr>
          <p:spPr>
            <a:xfrm>
              <a:off x="901978" y="5140136"/>
              <a:ext cx="1415772" cy="446276"/>
            </a:xfrm>
            <a:prstGeom prst="rect">
              <a:avLst/>
            </a:prstGeom>
            <a:noFill/>
          </p:spPr>
          <p:txBody>
            <a:bodyPr wrap="none" rtlCol="0">
              <a:spAutoFit/>
            </a:bodyPr>
            <a:lstStyle/>
            <a:p>
              <a:pPr algn="ctr"/>
              <a:r>
                <a:rPr lang="zh-CN" altLang="en-US" sz="1200" b="1" dirty="0">
                  <a:solidFill>
                    <a:srgbClr val="FF0000"/>
                  </a:solidFill>
                </a:rPr>
                <a:t>前向散射能见度仪</a:t>
              </a:r>
              <a:endParaRPr lang="en-US" altLang="zh-CN" sz="1200" b="1" dirty="0">
                <a:solidFill>
                  <a:srgbClr val="FF0000"/>
                </a:solidFill>
              </a:endParaRPr>
            </a:p>
            <a:p>
              <a:pPr algn="ctr"/>
              <a:r>
                <a:rPr lang="zh-CN" altLang="en-US" sz="1050" b="1" dirty="0">
                  <a:solidFill>
                    <a:srgbClr val="FF0000"/>
                  </a:solidFill>
                </a:rPr>
                <a:t>宇航院</a:t>
              </a:r>
            </a:p>
          </p:txBody>
        </p:sp>
        <p:cxnSp>
          <p:nvCxnSpPr>
            <p:cNvPr id="11" name="直接箭头连接符 10">
              <a:extLst>
                <a:ext uri="{FF2B5EF4-FFF2-40B4-BE49-F238E27FC236}">
                  <a16:creationId xmlns:a16="http://schemas.microsoft.com/office/drawing/2014/main" id="{A5EFD9AF-7FC6-F917-36E2-FB311BE4969B}"/>
                </a:ext>
              </a:extLst>
            </p:cNvPr>
            <p:cNvCxnSpPr/>
            <p:nvPr/>
          </p:nvCxnSpPr>
          <p:spPr>
            <a:xfrm>
              <a:off x="1987550" y="5484812"/>
              <a:ext cx="641350" cy="92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E401EBB-0DBF-2164-465B-FABFB9C323D0}"/>
                </a:ext>
              </a:extLst>
            </p:cNvPr>
            <p:cNvCxnSpPr/>
            <p:nvPr/>
          </p:nvCxnSpPr>
          <p:spPr>
            <a:xfrm flipH="1">
              <a:off x="2813050" y="2787650"/>
              <a:ext cx="866775" cy="2743199"/>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665FB0B-9693-352E-F7A3-72D3904CAE61}"/>
                </a:ext>
              </a:extLst>
            </p:cNvPr>
            <p:cNvSpPr txBox="1"/>
            <p:nvPr/>
          </p:nvSpPr>
          <p:spPr>
            <a:xfrm rot="17096706">
              <a:off x="2635620" y="3951565"/>
              <a:ext cx="830677" cy="369332"/>
            </a:xfrm>
            <a:prstGeom prst="rect">
              <a:avLst/>
            </a:prstGeom>
            <a:noFill/>
          </p:spPr>
          <p:txBody>
            <a:bodyPr wrap="none" rtlCol="0">
              <a:spAutoFit/>
            </a:bodyPr>
            <a:lstStyle/>
            <a:p>
              <a:r>
                <a:rPr lang="en-US" altLang="zh-CN" b="1" dirty="0">
                  <a:solidFill>
                    <a:srgbClr val="FFFF00"/>
                  </a:solidFill>
                </a:rPr>
                <a:t>5.5 km</a:t>
              </a:r>
              <a:endParaRPr lang="zh-CN" altLang="en-US" b="1" dirty="0">
                <a:solidFill>
                  <a:srgbClr val="FFFF00"/>
                </a:solidFill>
              </a:endParaRPr>
            </a:p>
          </p:txBody>
        </p:sp>
      </p:grpSp>
      <p:pic>
        <p:nvPicPr>
          <p:cNvPr id="14" name="图片 13">
            <a:extLst>
              <a:ext uri="{FF2B5EF4-FFF2-40B4-BE49-F238E27FC236}">
                <a16:creationId xmlns:a16="http://schemas.microsoft.com/office/drawing/2014/main" id="{122224B3-981E-7748-CC5D-96EE11C9E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081" y="2688895"/>
            <a:ext cx="3499718" cy="1968591"/>
          </a:xfrm>
          <a:prstGeom prst="rect">
            <a:avLst/>
          </a:prstGeom>
        </p:spPr>
      </p:pic>
      <p:pic>
        <p:nvPicPr>
          <p:cNvPr id="15" name="图片 14">
            <a:extLst>
              <a:ext uri="{FF2B5EF4-FFF2-40B4-BE49-F238E27FC236}">
                <a16:creationId xmlns:a16="http://schemas.microsoft.com/office/drawing/2014/main" id="{F0006E50-F563-D05B-9CBF-E83CC2B22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6911" y="1870881"/>
            <a:ext cx="1610305" cy="2147073"/>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D7160B0E-8EBE-80D0-7FCD-A9E1D0CEA4AE}"/>
              </a:ext>
            </a:extLst>
          </p:cNvPr>
          <p:cNvSpPr txBox="1"/>
          <p:nvPr/>
        </p:nvSpPr>
        <p:spPr>
          <a:xfrm>
            <a:off x="5340457" y="2779476"/>
            <a:ext cx="922047" cy="307777"/>
          </a:xfrm>
          <a:prstGeom prst="rect">
            <a:avLst/>
          </a:prstGeom>
          <a:noFill/>
        </p:spPr>
        <p:txBody>
          <a:bodyPr wrap="none" rtlCol="0">
            <a:spAutoFit/>
          </a:bodyPr>
          <a:lstStyle/>
          <a:p>
            <a:r>
              <a:rPr lang="zh-CN" altLang="en-US" sz="1400" b="1" dirty="0">
                <a:solidFill>
                  <a:srgbClr val="FFFF00"/>
                </a:solidFill>
              </a:rPr>
              <a:t>俯仰角 </a:t>
            </a:r>
            <a:r>
              <a:rPr lang="en-US" altLang="zh-CN" sz="1400" b="1" dirty="0">
                <a:solidFill>
                  <a:srgbClr val="FFFF00"/>
                </a:solidFill>
              </a:rPr>
              <a:t>2°</a:t>
            </a:r>
            <a:endParaRPr lang="zh-CN" altLang="en-US" sz="1400" b="1" dirty="0">
              <a:solidFill>
                <a:srgbClr val="FFFF00"/>
              </a:solidFill>
            </a:endParaRPr>
          </a:p>
        </p:txBody>
      </p:sp>
    </p:spTree>
    <p:extLst>
      <p:ext uri="{BB962C8B-B14F-4D97-AF65-F5344CB8AC3E}">
        <p14:creationId xmlns:p14="http://schemas.microsoft.com/office/powerpoint/2010/main" val="203285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8FC68-C8AA-EA7B-2945-9FC82DAE20E0}"/>
              </a:ext>
            </a:extLst>
          </p:cNvPr>
          <p:cNvSpPr>
            <a:spLocks noGrp="1"/>
          </p:cNvSpPr>
          <p:nvPr>
            <p:ph type="title"/>
          </p:nvPr>
        </p:nvSpPr>
        <p:spPr>
          <a:xfrm>
            <a:off x="793750" y="0"/>
            <a:ext cx="10515600" cy="1325563"/>
          </a:xfrm>
        </p:spPr>
        <p:txBody>
          <a:bodyPr/>
          <a:lstStyle/>
          <a:p>
            <a:r>
              <a:rPr lang="zh-CN" altLang="en-US" dirty="0"/>
              <a:t>实验结果</a:t>
            </a:r>
            <a:r>
              <a:rPr lang="en-US" altLang="zh-CN" dirty="0"/>
              <a:t>-</a:t>
            </a:r>
            <a:r>
              <a:rPr lang="zh-CN" altLang="en-US" dirty="0"/>
              <a:t>盲区与最远探测距离</a:t>
            </a:r>
          </a:p>
        </p:txBody>
      </p:sp>
      <p:grpSp>
        <p:nvGrpSpPr>
          <p:cNvPr id="4" name="组合 3">
            <a:extLst>
              <a:ext uri="{FF2B5EF4-FFF2-40B4-BE49-F238E27FC236}">
                <a16:creationId xmlns:a16="http://schemas.microsoft.com/office/drawing/2014/main" id="{E5F81FC4-90C7-77C2-3E7B-AEBB8041C34A}"/>
              </a:ext>
            </a:extLst>
          </p:cNvPr>
          <p:cNvGrpSpPr/>
          <p:nvPr/>
        </p:nvGrpSpPr>
        <p:grpSpPr>
          <a:xfrm>
            <a:off x="6455642" y="1369511"/>
            <a:ext cx="4708367" cy="5210405"/>
            <a:chOff x="6301094" y="1421712"/>
            <a:chExt cx="4398427" cy="4867417"/>
          </a:xfrm>
        </p:grpSpPr>
        <p:pic>
          <p:nvPicPr>
            <p:cNvPr id="5" name="图片 4">
              <a:extLst>
                <a:ext uri="{FF2B5EF4-FFF2-40B4-BE49-F238E27FC236}">
                  <a16:creationId xmlns:a16="http://schemas.microsoft.com/office/drawing/2014/main" id="{FFBCDFFD-518F-88DE-6A51-31997A43BB98}"/>
                </a:ext>
              </a:extLst>
            </p:cNvPr>
            <p:cNvPicPr>
              <a:picLocks noChangeAspect="1"/>
            </p:cNvPicPr>
            <p:nvPr/>
          </p:nvPicPr>
          <p:blipFill rotWithShape="1">
            <a:blip r:embed="rId2"/>
            <a:srcRect l="11759" t="-911" b="93666"/>
            <a:stretch/>
          </p:blipFill>
          <p:spPr>
            <a:xfrm>
              <a:off x="6768094" y="1421712"/>
              <a:ext cx="3840563" cy="184197"/>
            </a:xfrm>
            <a:prstGeom prst="rect">
              <a:avLst/>
            </a:prstGeom>
          </p:spPr>
        </p:pic>
        <p:grpSp>
          <p:nvGrpSpPr>
            <p:cNvPr id="6" name="组合 5">
              <a:extLst>
                <a:ext uri="{FF2B5EF4-FFF2-40B4-BE49-F238E27FC236}">
                  <a16:creationId xmlns:a16="http://schemas.microsoft.com/office/drawing/2014/main" id="{FE967FCD-B565-1482-8D80-CFC55CDC7384}"/>
                </a:ext>
              </a:extLst>
            </p:cNvPr>
            <p:cNvGrpSpPr/>
            <p:nvPr/>
          </p:nvGrpSpPr>
          <p:grpSpPr>
            <a:xfrm>
              <a:off x="6301094" y="1615013"/>
              <a:ext cx="4398427" cy="4674116"/>
              <a:chOff x="6517156" y="1325563"/>
              <a:chExt cx="4398427" cy="4674116"/>
            </a:xfrm>
          </p:grpSpPr>
          <p:pic>
            <p:nvPicPr>
              <p:cNvPr id="7" name="图片 6">
                <a:extLst>
                  <a:ext uri="{FF2B5EF4-FFF2-40B4-BE49-F238E27FC236}">
                    <a16:creationId xmlns:a16="http://schemas.microsoft.com/office/drawing/2014/main" id="{A2D4B9A1-FB31-EC2F-884D-ACE1C5596D77}"/>
                  </a:ext>
                </a:extLst>
              </p:cNvPr>
              <p:cNvPicPr>
                <a:picLocks noChangeAspect="1"/>
              </p:cNvPicPr>
              <p:nvPr/>
            </p:nvPicPr>
            <p:blipFill>
              <a:blip r:embed="rId3"/>
              <a:stretch>
                <a:fillRect/>
              </a:stretch>
            </p:blipFill>
            <p:spPr>
              <a:xfrm>
                <a:off x="6517156" y="1325563"/>
                <a:ext cx="4380952" cy="2438095"/>
              </a:xfrm>
              <a:prstGeom prst="rect">
                <a:avLst/>
              </a:prstGeom>
            </p:spPr>
          </p:pic>
          <p:pic>
            <p:nvPicPr>
              <p:cNvPr id="8" name="图片 7">
                <a:extLst>
                  <a:ext uri="{FF2B5EF4-FFF2-40B4-BE49-F238E27FC236}">
                    <a16:creationId xmlns:a16="http://schemas.microsoft.com/office/drawing/2014/main" id="{2C4537F5-937D-6F3E-AD59-9370CC3F3A2C}"/>
                  </a:ext>
                </a:extLst>
              </p:cNvPr>
              <p:cNvPicPr>
                <a:picLocks noChangeAspect="1"/>
              </p:cNvPicPr>
              <p:nvPr/>
            </p:nvPicPr>
            <p:blipFill rotWithShape="1">
              <a:blip r:embed="rId2"/>
              <a:srcRect t="-2128"/>
              <a:stretch/>
            </p:blipFill>
            <p:spPr>
              <a:xfrm>
                <a:off x="6563202" y="3402688"/>
                <a:ext cx="4352381" cy="2596991"/>
              </a:xfrm>
              <a:prstGeom prst="rect">
                <a:avLst/>
              </a:prstGeom>
            </p:spPr>
          </p:pic>
        </p:grpSp>
      </p:grpSp>
      <p:grpSp>
        <p:nvGrpSpPr>
          <p:cNvPr id="9" name="组合 8">
            <a:extLst>
              <a:ext uri="{FF2B5EF4-FFF2-40B4-BE49-F238E27FC236}">
                <a16:creationId xmlns:a16="http://schemas.microsoft.com/office/drawing/2014/main" id="{D9E52B53-3E0D-33E3-FBA0-70F7935982DF}"/>
              </a:ext>
            </a:extLst>
          </p:cNvPr>
          <p:cNvGrpSpPr/>
          <p:nvPr/>
        </p:nvGrpSpPr>
        <p:grpSpPr>
          <a:xfrm>
            <a:off x="1107802" y="2372639"/>
            <a:ext cx="5138228" cy="2854571"/>
            <a:chOff x="1075778" y="1212796"/>
            <a:chExt cx="5138228" cy="2854571"/>
          </a:xfrm>
        </p:grpSpPr>
        <p:pic>
          <p:nvPicPr>
            <p:cNvPr id="10" name="图片 9">
              <a:extLst>
                <a:ext uri="{FF2B5EF4-FFF2-40B4-BE49-F238E27FC236}">
                  <a16:creationId xmlns:a16="http://schemas.microsoft.com/office/drawing/2014/main" id="{18CEF663-E763-C1D9-D2A5-343E6AA07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778" y="1212796"/>
              <a:ext cx="5138228" cy="2854571"/>
            </a:xfrm>
            <a:prstGeom prst="rect">
              <a:avLst/>
            </a:prstGeom>
          </p:spPr>
        </p:pic>
        <p:cxnSp>
          <p:nvCxnSpPr>
            <p:cNvPr id="11" name="直接连接符 10">
              <a:extLst>
                <a:ext uri="{FF2B5EF4-FFF2-40B4-BE49-F238E27FC236}">
                  <a16:creationId xmlns:a16="http://schemas.microsoft.com/office/drawing/2014/main" id="{EFCBB3C1-D8E9-E4FE-0C2B-358D439CCD78}"/>
                </a:ext>
              </a:extLst>
            </p:cNvPr>
            <p:cNvCxnSpPr/>
            <p:nvPr/>
          </p:nvCxnSpPr>
          <p:spPr>
            <a:xfrm flipV="1">
              <a:off x="1868271" y="1506458"/>
              <a:ext cx="0" cy="197352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1176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8FC68-C8AA-EA7B-2945-9FC82DAE20E0}"/>
              </a:ext>
            </a:extLst>
          </p:cNvPr>
          <p:cNvSpPr>
            <a:spLocks noGrp="1"/>
          </p:cNvSpPr>
          <p:nvPr>
            <p:ph type="title"/>
          </p:nvPr>
        </p:nvSpPr>
        <p:spPr>
          <a:xfrm>
            <a:off x="793750" y="0"/>
            <a:ext cx="10515600" cy="1325563"/>
          </a:xfrm>
        </p:spPr>
        <p:txBody>
          <a:bodyPr/>
          <a:lstStyle/>
          <a:p>
            <a:r>
              <a:rPr lang="zh-CN" altLang="en-US" dirty="0"/>
              <a:t>实验结果</a:t>
            </a:r>
            <a:r>
              <a:rPr lang="en-US" altLang="zh-CN" dirty="0"/>
              <a:t>-</a:t>
            </a:r>
            <a:r>
              <a:rPr lang="zh-CN" altLang="en-US" dirty="0"/>
              <a:t>盲区与最远探测距离</a:t>
            </a:r>
          </a:p>
        </p:txBody>
      </p:sp>
      <p:grpSp>
        <p:nvGrpSpPr>
          <p:cNvPr id="25" name="组合 24">
            <a:extLst>
              <a:ext uri="{FF2B5EF4-FFF2-40B4-BE49-F238E27FC236}">
                <a16:creationId xmlns:a16="http://schemas.microsoft.com/office/drawing/2014/main" id="{05B68E17-B300-A82D-F620-748C19A372C3}"/>
              </a:ext>
            </a:extLst>
          </p:cNvPr>
          <p:cNvGrpSpPr/>
          <p:nvPr/>
        </p:nvGrpSpPr>
        <p:grpSpPr>
          <a:xfrm>
            <a:off x="1878525" y="1434670"/>
            <a:ext cx="7902289" cy="4882363"/>
            <a:chOff x="1878525" y="1434670"/>
            <a:chExt cx="7902289" cy="4882363"/>
          </a:xfrm>
        </p:grpSpPr>
        <p:pic>
          <p:nvPicPr>
            <p:cNvPr id="3" name="图片 2">
              <a:extLst>
                <a:ext uri="{FF2B5EF4-FFF2-40B4-BE49-F238E27FC236}">
                  <a16:creationId xmlns:a16="http://schemas.microsoft.com/office/drawing/2014/main" id="{6B57482F-3A87-F3A4-0DAC-8AB42596047A}"/>
                </a:ext>
              </a:extLst>
            </p:cNvPr>
            <p:cNvPicPr>
              <a:picLocks noChangeAspect="1"/>
            </p:cNvPicPr>
            <p:nvPr/>
          </p:nvPicPr>
          <p:blipFill>
            <a:blip r:embed="rId2"/>
            <a:stretch>
              <a:fillRect/>
            </a:stretch>
          </p:blipFill>
          <p:spPr>
            <a:xfrm>
              <a:off x="6495948" y="1434670"/>
              <a:ext cx="3284866" cy="3243016"/>
            </a:xfrm>
            <a:prstGeom prst="rect">
              <a:avLst/>
            </a:prstGeom>
          </p:spPr>
        </p:pic>
        <p:pic>
          <p:nvPicPr>
            <p:cNvPr id="12" name="图片 11">
              <a:extLst>
                <a:ext uri="{FF2B5EF4-FFF2-40B4-BE49-F238E27FC236}">
                  <a16:creationId xmlns:a16="http://schemas.microsoft.com/office/drawing/2014/main" id="{67235C0C-1FBB-36ED-9AE3-B3319AAB7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5326" y="4420287"/>
              <a:ext cx="3235488" cy="1896746"/>
            </a:xfrm>
            <a:prstGeom prst="rect">
              <a:avLst/>
            </a:prstGeom>
          </p:spPr>
        </p:pic>
        <p:grpSp>
          <p:nvGrpSpPr>
            <p:cNvPr id="13" name="组合 12">
              <a:extLst>
                <a:ext uri="{FF2B5EF4-FFF2-40B4-BE49-F238E27FC236}">
                  <a16:creationId xmlns:a16="http://schemas.microsoft.com/office/drawing/2014/main" id="{F85C006D-1472-0B54-58D5-91659826107B}"/>
                </a:ext>
              </a:extLst>
            </p:cNvPr>
            <p:cNvGrpSpPr/>
            <p:nvPr/>
          </p:nvGrpSpPr>
          <p:grpSpPr>
            <a:xfrm>
              <a:off x="1878525" y="1678170"/>
              <a:ext cx="4424400" cy="4146990"/>
              <a:chOff x="316425" y="1614670"/>
              <a:chExt cx="4424400" cy="4146990"/>
            </a:xfrm>
          </p:grpSpPr>
          <p:pic>
            <p:nvPicPr>
              <p:cNvPr id="14" name="图片 13">
                <a:extLst>
                  <a:ext uri="{FF2B5EF4-FFF2-40B4-BE49-F238E27FC236}">
                    <a16:creationId xmlns:a16="http://schemas.microsoft.com/office/drawing/2014/main" id="{00545E4A-8A1C-5042-67ED-D9C612D02D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425" y="1614670"/>
                <a:ext cx="4424400" cy="4146990"/>
              </a:xfrm>
              <a:prstGeom prst="rect">
                <a:avLst/>
              </a:prstGeom>
            </p:spPr>
          </p:pic>
          <p:grpSp>
            <p:nvGrpSpPr>
              <p:cNvPr id="15" name="组合 14">
                <a:extLst>
                  <a:ext uri="{FF2B5EF4-FFF2-40B4-BE49-F238E27FC236}">
                    <a16:creationId xmlns:a16="http://schemas.microsoft.com/office/drawing/2014/main" id="{D99ED0FA-D8C0-23A3-01AF-6432EB809C75}"/>
                  </a:ext>
                </a:extLst>
              </p:cNvPr>
              <p:cNvGrpSpPr/>
              <p:nvPr/>
            </p:nvGrpSpPr>
            <p:grpSpPr>
              <a:xfrm>
                <a:off x="693689" y="2774852"/>
                <a:ext cx="3738781" cy="2633040"/>
                <a:chOff x="954551" y="3067850"/>
                <a:chExt cx="3738781" cy="2633040"/>
              </a:xfrm>
            </p:grpSpPr>
            <p:cxnSp>
              <p:nvCxnSpPr>
                <p:cNvPr id="17" name="直接连接符 16">
                  <a:extLst>
                    <a:ext uri="{FF2B5EF4-FFF2-40B4-BE49-F238E27FC236}">
                      <a16:creationId xmlns:a16="http://schemas.microsoft.com/office/drawing/2014/main" id="{84104CB6-9377-6021-09E2-9EFBEE8C769A}"/>
                    </a:ext>
                  </a:extLst>
                </p:cNvPr>
                <p:cNvCxnSpPr/>
                <p:nvPr/>
              </p:nvCxnSpPr>
              <p:spPr bwMode="auto">
                <a:xfrm>
                  <a:off x="2857500" y="3790950"/>
                  <a:ext cx="0" cy="1020981"/>
                </a:xfrm>
                <a:prstGeom prst="line">
                  <a:avLst/>
                </a:prstGeom>
                <a:solidFill>
                  <a:schemeClr val="accent1"/>
                </a:solidFill>
                <a:ln w="19050" cap="flat" cmpd="sng" algn="ctr">
                  <a:solidFill>
                    <a:schemeClr val="bg1"/>
                  </a:solidFill>
                  <a:prstDash val="dash"/>
                  <a:round/>
                  <a:headEnd type="none" w="med" len="med"/>
                  <a:tailEnd type="none" w="med" len="med"/>
                </a:ln>
              </p:spPr>
            </p:cxnSp>
            <p:sp>
              <p:nvSpPr>
                <p:cNvPr id="18" name="文本框 17">
                  <a:extLst>
                    <a:ext uri="{FF2B5EF4-FFF2-40B4-BE49-F238E27FC236}">
                      <a16:creationId xmlns:a16="http://schemas.microsoft.com/office/drawing/2014/main" id="{D5B3FC16-48C2-88E0-9FE4-8128AB06F167}"/>
                    </a:ext>
                  </a:extLst>
                </p:cNvPr>
                <p:cNvSpPr txBox="1"/>
                <p:nvPr/>
              </p:nvSpPr>
              <p:spPr bwMode="auto">
                <a:xfrm>
                  <a:off x="2508118" y="3067850"/>
                  <a:ext cx="2185214" cy="369332"/>
                </a:xfrm>
                <a:prstGeom prst="rect">
                  <a:avLst/>
                </a:prstGeom>
                <a:noFill/>
                <a:ln w="9525">
                  <a:noFill/>
                  <a:miter lim="800000"/>
                </a:ln>
              </p:spPr>
              <p:txBody>
                <a:bodyPr wrap="none" rtlCol="0">
                  <a:spAutoFit/>
                </a:bodyPr>
                <a:lstStyle/>
                <a:p>
                  <a:pPr algn="just">
                    <a:spcBef>
                      <a:spcPct val="5000"/>
                    </a:spcBef>
                    <a:buFont typeface="Arial" panose="020B0604020202020204" pitchFamily="34" charset="0"/>
                    <a:buNone/>
                  </a:pPr>
                  <a:r>
                    <a:rPr lang="en-US" altLang="zh-CN" b="1" dirty="0">
                      <a:solidFill>
                        <a:srgbClr val="FF0000"/>
                      </a:solidFill>
                      <a:ea typeface="黑体" panose="02010609060101010101" pitchFamily="49" charset="-122"/>
                      <a:cs typeface="Times New Roman" panose="02020603050405020304" pitchFamily="18" charset="0"/>
                    </a:rPr>
                    <a:t>Far-range channel</a:t>
                  </a:r>
                  <a:endParaRPr lang="zh-CN" altLang="en-US" b="1" dirty="0">
                    <a:solidFill>
                      <a:srgbClr val="FF0000"/>
                    </a:solidFill>
                    <a:ea typeface="黑体" panose="02010609060101010101" pitchFamily="49" charset="-122"/>
                    <a:cs typeface="Times New Roman" panose="02020603050405020304" pitchFamily="18" charset="0"/>
                  </a:endParaRPr>
                </a:p>
              </p:txBody>
            </p:sp>
            <p:sp>
              <p:nvSpPr>
                <p:cNvPr id="19" name="文本框 18">
                  <a:extLst>
                    <a:ext uri="{FF2B5EF4-FFF2-40B4-BE49-F238E27FC236}">
                      <a16:creationId xmlns:a16="http://schemas.microsoft.com/office/drawing/2014/main" id="{7CB4B9C8-1159-93DE-ED83-76E7E70F922D}"/>
                    </a:ext>
                  </a:extLst>
                </p:cNvPr>
                <p:cNvSpPr txBox="1"/>
                <p:nvPr/>
              </p:nvSpPr>
              <p:spPr bwMode="auto">
                <a:xfrm>
                  <a:off x="2019286" y="3736041"/>
                  <a:ext cx="2339102" cy="369332"/>
                </a:xfrm>
                <a:prstGeom prst="rect">
                  <a:avLst/>
                </a:prstGeom>
                <a:noFill/>
                <a:ln w="9525">
                  <a:noFill/>
                  <a:miter lim="800000"/>
                </a:ln>
              </p:spPr>
              <p:txBody>
                <a:bodyPr wrap="none" rtlCol="0">
                  <a:spAutoFit/>
                </a:bodyPr>
                <a:lstStyle/>
                <a:p>
                  <a:pPr algn="just">
                    <a:spcBef>
                      <a:spcPct val="5000"/>
                    </a:spcBef>
                    <a:buFont typeface="Arial" panose="020B0604020202020204" pitchFamily="34" charset="0"/>
                    <a:buNone/>
                  </a:pPr>
                  <a:r>
                    <a:rPr lang="en-US" altLang="zh-CN" b="1" dirty="0">
                      <a:solidFill>
                        <a:srgbClr val="FF0000"/>
                      </a:solidFill>
                      <a:ea typeface="黑体" panose="02010609060101010101" pitchFamily="49" charset="-122"/>
                      <a:cs typeface="Times New Roman" panose="02020603050405020304" pitchFamily="18" charset="0"/>
                    </a:rPr>
                    <a:t>Near-range channel</a:t>
                  </a:r>
                  <a:endParaRPr lang="zh-CN" altLang="en-US" b="1" dirty="0">
                    <a:solidFill>
                      <a:srgbClr val="FF0000"/>
                    </a:solidFill>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0B131733-156C-7527-D320-DCB7C51C4AEA}"/>
                    </a:ext>
                  </a:extLst>
                </p:cNvPr>
                <p:cNvSpPr txBox="1"/>
                <p:nvPr/>
              </p:nvSpPr>
              <p:spPr bwMode="auto">
                <a:xfrm>
                  <a:off x="954551" y="5393113"/>
                  <a:ext cx="1553567" cy="307777"/>
                </a:xfrm>
                <a:prstGeom prst="rect">
                  <a:avLst/>
                </a:prstGeom>
                <a:noFill/>
                <a:ln w="9525">
                  <a:noFill/>
                  <a:miter lim="800000"/>
                </a:ln>
              </p:spPr>
              <p:txBody>
                <a:bodyPr wrap="none" rtlCol="0">
                  <a:spAutoFit/>
                </a:bodyPr>
                <a:lstStyle/>
                <a:p>
                  <a:pPr algn="just">
                    <a:spcBef>
                      <a:spcPct val="5000"/>
                    </a:spcBef>
                    <a:buFont typeface="Arial" panose="020B0604020202020204" pitchFamily="34" charset="0"/>
                    <a:buNone/>
                  </a:pPr>
                  <a:r>
                    <a:rPr lang="en-US" altLang="zh-CN" sz="1400" b="1" dirty="0">
                      <a:solidFill>
                        <a:srgbClr val="FF0000"/>
                      </a:solidFill>
                      <a:ea typeface="黑体" panose="02010609060101010101" pitchFamily="49" charset="-122"/>
                      <a:cs typeface="Times New Roman" panose="02020603050405020304" pitchFamily="18" charset="0"/>
                    </a:rPr>
                    <a:t>Visibility sensor</a:t>
                  </a:r>
                  <a:endParaRPr lang="zh-CN" altLang="en-US" sz="1400" b="1" dirty="0">
                    <a:solidFill>
                      <a:srgbClr val="FF0000"/>
                    </a:solidFill>
                    <a:ea typeface="黑体" panose="02010609060101010101" pitchFamily="49" charset="-122"/>
                    <a:cs typeface="Times New Roman" panose="02020603050405020304" pitchFamily="18" charset="0"/>
                  </a:endParaRPr>
                </a:p>
              </p:txBody>
            </p:sp>
            <p:cxnSp>
              <p:nvCxnSpPr>
                <p:cNvPr id="21" name="直接连接符 20">
                  <a:extLst>
                    <a:ext uri="{FF2B5EF4-FFF2-40B4-BE49-F238E27FC236}">
                      <a16:creationId xmlns:a16="http://schemas.microsoft.com/office/drawing/2014/main" id="{71B73FBD-6118-A6BC-98A5-DEC13CBD2B41}"/>
                    </a:ext>
                  </a:extLst>
                </p:cNvPr>
                <p:cNvCxnSpPr/>
                <p:nvPr/>
              </p:nvCxnSpPr>
              <p:spPr bwMode="auto">
                <a:xfrm>
                  <a:off x="3188837" y="3806407"/>
                  <a:ext cx="0" cy="1020981"/>
                </a:xfrm>
                <a:prstGeom prst="line">
                  <a:avLst/>
                </a:prstGeom>
                <a:solidFill>
                  <a:schemeClr val="accent1"/>
                </a:solidFill>
                <a:ln w="19050" cap="flat" cmpd="sng" algn="ctr">
                  <a:solidFill>
                    <a:schemeClr val="bg1"/>
                  </a:solidFill>
                  <a:prstDash val="dash"/>
                  <a:round/>
                  <a:headEnd type="none" w="med" len="med"/>
                  <a:tailEnd type="none" w="med" len="med"/>
                </a:ln>
              </p:spPr>
            </p:cxnSp>
            <p:cxnSp>
              <p:nvCxnSpPr>
                <p:cNvPr id="22" name="直接连接符 21">
                  <a:extLst>
                    <a:ext uri="{FF2B5EF4-FFF2-40B4-BE49-F238E27FC236}">
                      <a16:creationId xmlns:a16="http://schemas.microsoft.com/office/drawing/2014/main" id="{09076333-7DE8-A1D9-59BD-4E27B4E31CED}"/>
                    </a:ext>
                  </a:extLst>
                </p:cNvPr>
                <p:cNvCxnSpPr/>
                <p:nvPr/>
              </p:nvCxnSpPr>
              <p:spPr bwMode="auto">
                <a:xfrm>
                  <a:off x="2868797" y="5010150"/>
                  <a:ext cx="0" cy="633413"/>
                </a:xfrm>
                <a:prstGeom prst="line">
                  <a:avLst/>
                </a:prstGeom>
                <a:solidFill>
                  <a:schemeClr val="accent1"/>
                </a:solidFill>
                <a:ln w="19050" cap="flat" cmpd="sng" algn="ctr">
                  <a:solidFill>
                    <a:schemeClr val="tx1"/>
                  </a:solidFill>
                  <a:prstDash val="sysDash"/>
                  <a:round/>
                  <a:headEnd type="none" w="med" len="med"/>
                  <a:tailEnd type="none" w="med" len="med"/>
                </a:ln>
              </p:spPr>
            </p:cxnSp>
            <p:cxnSp>
              <p:nvCxnSpPr>
                <p:cNvPr id="23" name="直接连接符 22">
                  <a:extLst>
                    <a:ext uri="{FF2B5EF4-FFF2-40B4-BE49-F238E27FC236}">
                      <a16:creationId xmlns:a16="http://schemas.microsoft.com/office/drawing/2014/main" id="{DB809268-4073-F588-8A4C-4138D585A56E}"/>
                    </a:ext>
                  </a:extLst>
                </p:cNvPr>
                <p:cNvCxnSpPr/>
                <p:nvPr/>
              </p:nvCxnSpPr>
              <p:spPr bwMode="auto">
                <a:xfrm>
                  <a:off x="3188837" y="5010150"/>
                  <a:ext cx="0" cy="633413"/>
                </a:xfrm>
                <a:prstGeom prst="line">
                  <a:avLst/>
                </a:prstGeom>
                <a:solidFill>
                  <a:schemeClr val="accent1"/>
                </a:solidFill>
                <a:ln w="19050" cap="flat" cmpd="sng" algn="ctr">
                  <a:solidFill>
                    <a:schemeClr val="tx1"/>
                  </a:solidFill>
                  <a:prstDash val="sysDash"/>
                  <a:round/>
                  <a:headEnd type="none" w="med" len="med"/>
                  <a:tailEnd type="none" w="med" len="med"/>
                </a:ln>
              </p:spPr>
            </p:cxnSp>
          </p:grpSp>
          <p:sp>
            <p:nvSpPr>
              <p:cNvPr id="16" name="文本框 15">
                <a:extLst>
                  <a:ext uri="{FF2B5EF4-FFF2-40B4-BE49-F238E27FC236}">
                    <a16:creationId xmlns:a16="http://schemas.microsoft.com/office/drawing/2014/main" id="{997A6759-3D6D-AB04-4CE1-7DD1FBC5D37D}"/>
                  </a:ext>
                </a:extLst>
              </p:cNvPr>
              <p:cNvSpPr txBox="1"/>
              <p:nvPr/>
            </p:nvSpPr>
            <p:spPr bwMode="auto">
              <a:xfrm>
                <a:off x="440894" y="3187655"/>
                <a:ext cx="380232" cy="314894"/>
              </a:xfrm>
              <a:prstGeom prst="rect">
                <a:avLst/>
              </a:prstGeom>
              <a:noFill/>
              <a:ln w="9525">
                <a:noFill/>
                <a:miter lim="800000"/>
              </a:ln>
            </p:spPr>
            <p:txBody>
              <a:bodyPr wrap="none" rtlCol="0">
                <a:spAutoFit/>
              </a:bodyPr>
              <a:lstStyle/>
              <a:p>
                <a:pPr algn="just">
                  <a:lnSpc>
                    <a:spcPct val="150000"/>
                  </a:lnSpc>
                  <a:spcBef>
                    <a:spcPct val="5000"/>
                  </a:spcBef>
                  <a:buFont typeface="Arial" panose="020B0604020202020204" pitchFamily="34" charset="0"/>
                  <a:buNone/>
                </a:pPr>
                <a:r>
                  <a:rPr lang="en-US" altLang="zh-CN" sz="1050" b="1" dirty="0">
                    <a:solidFill>
                      <a:srgbClr val="FF0000"/>
                    </a:solidFill>
                    <a:ea typeface="黑体" panose="02010609060101010101" pitchFamily="49" charset="-122"/>
                    <a:cs typeface="Times New Roman" panose="02020603050405020304" pitchFamily="18" charset="0"/>
                  </a:rPr>
                  <a:t>0.2</a:t>
                </a:r>
                <a:endParaRPr lang="zh-CN" altLang="en-US" sz="1050" b="1" dirty="0">
                  <a:solidFill>
                    <a:srgbClr val="FF0000"/>
                  </a:solidFill>
                  <a:ea typeface="黑体" panose="02010609060101010101" pitchFamily="49" charset="-122"/>
                  <a:cs typeface="Times New Roman" panose="02020603050405020304" pitchFamily="18" charset="0"/>
                </a:endParaRPr>
              </a:p>
            </p:txBody>
          </p:sp>
        </p:grpSp>
        <p:sp>
          <p:nvSpPr>
            <p:cNvPr id="24" name="矩形 23">
              <a:extLst>
                <a:ext uri="{FF2B5EF4-FFF2-40B4-BE49-F238E27FC236}">
                  <a16:creationId xmlns:a16="http://schemas.microsoft.com/office/drawing/2014/main" id="{6B0E88F1-6C3C-FAC9-0DE6-55FDF0A70D08}"/>
                </a:ext>
              </a:extLst>
            </p:cNvPr>
            <p:cNvSpPr/>
            <p:nvPr/>
          </p:nvSpPr>
          <p:spPr bwMode="auto">
            <a:xfrm>
              <a:off x="7719923" y="5126670"/>
              <a:ext cx="1081807" cy="69849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Gulim" panose="020B0600000101010101" pitchFamily="34" charset="-127"/>
              </a:endParaRPr>
            </a:p>
          </p:txBody>
        </p:sp>
      </p:grpSp>
      <p:cxnSp>
        <p:nvCxnSpPr>
          <p:cNvPr id="5" name="直接连接符 4">
            <a:extLst>
              <a:ext uri="{FF2B5EF4-FFF2-40B4-BE49-F238E27FC236}">
                <a16:creationId xmlns:a16="http://schemas.microsoft.com/office/drawing/2014/main" id="{D9DC4E85-BE39-E33F-F1DC-2F94E0B547BE}"/>
              </a:ext>
            </a:extLst>
          </p:cNvPr>
          <p:cNvCxnSpPr>
            <a:cxnSpLocks/>
          </p:cNvCxnSpPr>
          <p:nvPr/>
        </p:nvCxnSpPr>
        <p:spPr>
          <a:xfrm>
            <a:off x="6864350" y="3169584"/>
            <a:ext cx="2787650" cy="381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D048D28-2A7B-5461-31DF-79AB1C746651}"/>
              </a:ext>
            </a:extLst>
          </p:cNvPr>
          <p:cNvCxnSpPr>
            <a:cxnSpLocks/>
          </p:cNvCxnSpPr>
          <p:nvPr/>
        </p:nvCxnSpPr>
        <p:spPr>
          <a:xfrm>
            <a:off x="6864350" y="3648969"/>
            <a:ext cx="755650" cy="2674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097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D6274-A761-53CC-9451-C188EE008F99}"/>
              </a:ext>
            </a:extLst>
          </p:cNvPr>
          <p:cNvSpPr>
            <a:spLocks noGrp="1"/>
          </p:cNvSpPr>
          <p:nvPr>
            <p:ph type="title"/>
          </p:nvPr>
        </p:nvSpPr>
        <p:spPr>
          <a:xfrm>
            <a:off x="838200" y="22665"/>
            <a:ext cx="10515600" cy="1325563"/>
          </a:xfrm>
        </p:spPr>
        <p:txBody>
          <a:bodyPr/>
          <a:lstStyle/>
          <a:p>
            <a:r>
              <a:rPr lang="zh-CN" altLang="en-US" dirty="0"/>
              <a:t>实验结果</a:t>
            </a:r>
            <a:r>
              <a:rPr lang="en-US" altLang="zh-CN" dirty="0"/>
              <a:t>-</a:t>
            </a:r>
            <a:r>
              <a:rPr lang="zh-CN" altLang="en-US" dirty="0"/>
              <a:t>能见度对比</a:t>
            </a:r>
          </a:p>
        </p:txBody>
      </p:sp>
      <p:sp>
        <p:nvSpPr>
          <p:cNvPr id="6" name="文本框 5">
            <a:extLst>
              <a:ext uri="{FF2B5EF4-FFF2-40B4-BE49-F238E27FC236}">
                <a16:creationId xmlns:a16="http://schemas.microsoft.com/office/drawing/2014/main" id="{55043A90-A37C-3D59-1B3C-262B19A0ADD4}"/>
              </a:ext>
            </a:extLst>
          </p:cNvPr>
          <p:cNvSpPr txBox="1"/>
          <p:nvPr/>
        </p:nvSpPr>
        <p:spPr>
          <a:xfrm>
            <a:off x="7463117" y="1331254"/>
            <a:ext cx="2723823" cy="369332"/>
          </a:xfrm>
          <a:prstGeom prst="rect">
            <a:avLst/>
          </a:prstGeom>
          <a:noFill/>
        </p:spPr>
        <p:txBody>
          <a:bodyPr wrap="none" rtlCol="0">
            <a:spAutoFit/>
          </a:bodyPr>
          <a:lstStyle/>
          <a:p>
            <a:r>
              <a:rPr lang="zh-CN" altLang="en-US" dirty="0"/>
              <a:t>前向散射能见度仪能见度</a:t>
            </a:r>
          </a:p>
        </p:txBody>
      </p:sp>
      <p:grpSp>
        <p:nvGrpSpPr>
          <p:cNvPr id="9" name="组合 8">
            <a:extLst>
              <a:ext uri="{FF2B5EF4-FFF2-40B4-BE49-F238E27FC236}">
                <a16:creationId xmlns:a16="http://schemas.microsoft.com/office/drawing/2014/main" id="{A4221535-964F-D893-AB8D-6C9145765DCE}"/>
              </a:ext>
            </a:extLst>
          </p:cNvPr>
          <p:cNvGrpSpPr/>
          <p:nvPr/>
        </p:nvGrpSpPr>
        <p:grpSpPr>
          <a:xfrm>
            <a:off x="7572609" y="1735827"/>
            <a:ext cx="2504841" cy="4585185"/>
            <a:chOff x="7572609" y="1735827"/>
            <a:chExt cx="2504841" cy="4585185"/>
          </a:xfrm>
        </p:grpSpPr>
        <p:pic>
          <p:nvPicPr>
            <p:cNvPr id="5" name="图片 4">
              <a:extLst>
                <a:ext uri="{FF2B5EF4-FFF2-40B4-BE49-F238E27FC236}">
                  <a16:creationId xmlns:a16="http://schemas.microsoft.com/office/drawing/2014/main" id="{CDED2185-261E-4182-45F4-2A0E7C222C9B}"/>
                </a:ext>
              </a:extLst>
            </p:cNvPr>
            <p:cNvPicPr>
              <a:picLocks noChangeAspect="1"/>
            </p:cNvPicPr>
            <p:nvPr/>
          </p:nvPicPr>
          <p:blipFill>
            <a:blip r:embed="rId2"/>
            <a:stretch>
              <a:fillRect/>
            </a:stretch>
          </p:blipFill>
          <p:spPr>
            <a:xfrm>
              <a:off x="7572609" y="1908932"/>
              <a:ext cx="2504841" cy="4412080"/>
            </a:xfrm>
            <a:prstGeom prst="rect">
              <a:avLst/>
            </a:prstGeom>
          </p:spPr>
        </p:pic>
        <p:pic>
          <p:nvPicPr>
            <p:cNvPr id="8" name="图片 7">
              <a:extLst>
                <a:ext uri="{FF2B5EF4-FFF2-40B4-BE49-F238E27FC236}">
                  <a16:creationId xmlns:a16="http://schemas.microsoft.com/office/drawing/2014/main" id="{44845E85-1A12-5EF0-2430-94DD03D8C1D8}"/>
                </a:ext>
              </a:extLst>
            </p:cNvPr>
            <p:cNvPicPr>
              <a:picLocks noChangeAspect="1"/>
            </p:cNvPicPr>
            <p:nvPr/>
          </p:nvPicPr>
          <p:blipFill>
            <a:blip r:embed="rId3"/>
            <a:stretch>
              <a:fillRect/>
            </a:stretch>
          </p:blipFill>
          <p:spPr>
            <a:xfrm>
              <a:off x="7572609" y="1735827"/>
              <a:ext cx="2352441" cy="163207"/>
            </a:xfrm>
            <a:prstGeom prst="rect">
              <a:avLst/>
            </a:prstGeom>
          </p:spPr>
        </p:pic>
      </p:grpSp>
      <p:grpSp>
        <p:nvGrpSpPr>
          <p:cNvPr id="18" name="组合 17">
            <a:extLst>
              <a:ext uri="{FF2B5EF4-FFF2-40B4-BE49-F238E27FC236}">
                <a16:creationId xmlns:a16="http://schemas.microsoft.com/office/drawing/2014/main" id="{4B44740E-E650-0974-1EC0-050C8F58DE4D}"/>
              </a:ext>
            </a:extLst>
          </p:cNvPr>
          <p:cNvGrpSpPr/>
          <p:nvPr/>
        </p:nvGrpSpPr>
        <p:grpSpPr>
          <a:xfrm>
            <a:off x="127842" y="1735827"/>
            <a:ext cx="5171772" cy="5080454"/>
            <a:chOff x="-143514" y="1701583"/>
            <a:chExt cx="5171772" cy="5080454"/>
          </a:xfrm>
        </p:grpSpPr>
        <p:sp>
          <p:nvSpPr>
            <p:cNvPr id="10" name="文本框 9">
              <a:extLst>
                <a:ext uri="{FF2B5EF4-FFF2-40B4-BE49-F238E27FC236}">
                  <a16:creationId xmlns:a16="http://schemas.microsoft.com/office/drawing/2014/main" id="{51F88B95-1587-EBF9-A7F4-A54AA9FBC068}"/>
                </a:ext>
              </a:extLst>
            </p:cNvPr>
            <p:cNvSpPr txBox="1"/>
            <p:nvPr/>
          </p:nvSpPr>
          <p:spPr>
            <a:xfrm flipH="1">
              <a:off x="2426027" y="6412705"/>
              <a:ext cx="2602231" cy="369332"/>
            </a:xfrm>
            <a:prstGeom prst="rect">
              <a:avLst/>
            </a:prstGeom>
            <a:noFill/>
          </p:spPr>
          <p:txBody>
            <a:bodyPr wrap="square" rtlCol="0">
              <a:spAutoFit/>
            </a:bodyPr>
            <a:lstStyle/>
            <a:p>
              <a:r>
                <a:rPr lang="zh-CN" altLang="en-US" dirty="0"/>
                <a:t>仍在处理雷达数据中</a:t>
              </a:r>
            </a:p>
          </p:txBody>
        </p:sp>
        <p:grpSp>
          <p:nvGrpSpPr>
            <p:cNvPr id="11" name="组合 10">
              <a:extLst>
                <a:ext uri="{FF2B5EF4-FFF2-40B4-BE49-F238E27FC236}">
                  <a16:creationId xmlns:a16="http://schemas.microsoft.com/office/drawing/2014/main" id="{09D6ADFE-289D-51CE-E4EF-D0FC41AE4C79}"/>
                </a:ext>
              </a:extLst>
            </p:cNvPr>
            <p:cNvGrpSpPr/>
            <p:nvPr/>
          </p:nvGrpSpPr>
          <p:grpSpPr>
            <a:xfrm>
              <a:off x="-143514" y="1701583"/>
              <a:ext cx="4188072" cy="2326707"/>
              <a:chOff x="-225765" y="1352516"/>
              <a:chExt cx="4188072" cy="2326707"/>
            </a:xfrm>
          </p:grpSpPr>
          <p:pic>
            <p:nvPicPr>
              <p:cNvPr id="12" name="图片 11">
                <a:extLst>
                  <a:ext uri="{FF2B5EF4-FFF2-40B4-BE49-F238E27FC236}">
                    <a16:creationId xmlns:a16="http://schemas.microsoft.com/office/drawing/2014/main" id="{4E52A086-8CFD-A19E-98A0-6DA096C6E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765" y="1352516"/>
                <a:ext cx="4188072" cy="2326707"/>
              </a:xfrm>
              <a:prstGeom prst="rect">
                <a:avLst/>
              </a:prstGeom>
            </p:spPr>
          </p:pic>
          <p:cxnSp>
            <p:nvCxnSpPr>
              <p:cNvPr id="13" name="直接连接符 12">
                <a:extLst>
                  <a:ext uri="{FF2B5EF4-FFF2-40B4-BE49-F238E27FC236}">
                    <a16:creationId xmlns:a16="http://schemas.microsoft.com/office/drawing/2014/main" id="{1A8481A7-19F5-5FE6-BCD4-9C8AB893368E}"/>
                  </a:ext>
                </a:extLst>
              </p:cNvPr>
              <p:cNvCxnSpPr/>
              <p:nvPr/>
            </p:nvCxnSpPr>
            <p:spPr>
              <a:xfrm flipV="1">
                <a:off x="1868271" y="1506458"/>
                <a:ext cx="0" cy="197352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pic>
        <p:nvPicPr>
          <p:cNvPr id="19" name="图片 18">
            <a:extLst>
              <a:ext uri="{FF2B5EF4-FFF2-40B4-BE49-F238E27FC236}">
                <a16:creationId xmlns:a16="http://schemas.microsoft.com/office/drawing/2014/main" id="{8A6E999A-7D1C-D8AB-4E3C-FA123D268259}"/>
              </a:ext>
            </a:extLst>
          </p:cNvPr>
          <p:cNvPicPr>
            <a:picLocks noChangeAspect="1"/>
          </p:cNvPicPr>
          <p:nvPr/>
        </p:nvPicPr>
        <p:blipFill>
          <a:blip r:embed="rId5"/>
          <a:stretch>
            <a:fillRect/>
          </a:stretch>
        </p:blipFill>
        <p:spPr>
          <a:xfrm>
            <a:off x="3661391" y="4409516"/>
            <a:ext cx="3381433" cy="1865128"/>
          </a:xfrm>
          <a:prstGeom prst="rect">
            <a:avLst/>
          </a:prstGeom>
        </p:spPr>
      </p:pic>
      <p:pic>
        <p:nvPicPr>
          <p:cNvPr id="21" name="图片 20">
            <a:extLst>
              <a:ext uri="{FF2B5EF4-FFF2-40B4-BE49-F238E27FC236}">
                <a16:creationId xmlns:a16="http://schemas.microsoft.com/office/drawing/2014/main" id="{FE264892-B3F5-27D5-38DD-A7D7CF311436}"/>
              </a:ext>
            </a:extLst>
          </p:cNvPr>
          <p:cNvPicPr>
            <a:picLocks noChangeAspect="1"/>
          </p:cNvPicPr>
          <p:nvPr/>
        </p:nvPicPr>
        <p:blipFill>
          <a:blip r:embed="rId6"/>
          <a:stretch>
            <a:fillRect/>
          </a:stretch>
        </p:blipFill>
        <p:spPr>
          <a:xfrm>
            <a:off x="754304" y="4524894"/>
            <a:ext cx="3093447" cy="1698105"/>
          </a:xfrm>
          <a:prstGeom prst="rect">
            <a:avLst/>
          </a:prstGeom>
        </p:spPr>
      </p:pic>
      <p:pic>
        <p:nvPicPr>
          <p:cNvPr id="22" name="图片 21">
            <a:extLst>
              <a:ext uri="{FF2B5EF4-FFF2-40B4-BE49-F238E27FC236}">
                <a16:creationId xmlns:a16="http://schemas.microsoft.com/office/drawing/2014/main" id="{8C6A1726-6355-E0AA-C915-B43E056EA8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2562" y="2046402"/>
            <a:ext cx="2680262" cy="1507647"/>
          </a:xfrm>
          <a:prstGeom prst="rect">
            <a:avLst/>
          </a:prstGeom>
        </p:spPr>
      </p:pic>
    </p:spTree>
    <p:extLst>
      <p:ext uri="{BB962C8B-B14F-4D97-AF65-F5344CB8AC3E}">
        <p14:creationId xmlns:p14="http://schemas.microsoft.com/office/powerpoint/2010/main" val="2852623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545EE-4993-1289-1256-3FB4FE7ADFB0}"/>
              </a:ext>
            </a:extLst>
          </p:cNvPr>
          <p:cNvSpPr>
            <a:spLocks noGrp="1"/>
          </p:cNvSpPr>
          <p:nvPr>
            <p:ph type="title"/>
          </p:nvPr>
        </p:nvSpPr>
        <p:spPr/>
        <p:txBody>
          <a:bodyPr/>
          <a:lstStyle/>
          <a:p>
            <a:r>
              <a:rPr lang="zh-CN" altLang="en-US" dirty="0"/>
              <a:t>已取得成果及指标验收状况</a:t>
            </a:r>
          </a:p>
        </p:txBody>
      </p:sp>
      <p:sp>
        <p:nvSpPr>
          <p:cNvPr id="4" name="文本框 3">
            <a:extLst>
              <a:ext uri="{FF2B5EF4-FFF2-40B4-BE49-F238E27FC236}">
                <a16:creationId xmlns:a16="http://schemas.microsoft.com/office/drawing/2014/main" id="{242AC53E-4BF9-2677-2F98-DB7C1C6635EA}"/>
              </a:ext>
            </a:extLst>
          </p:cNvPr>
          <p:cNvSpPr txBox="1"/>
          <p:nvPr/>
        </p:nvSpPr>
        <p:spPr>
          <a:xfrm>
            <a:off x="492212" y="1849140"/>
            <a:ext cx="6010188" cy="4249291"/>
          </a:xfrm>
          <a:prstGeom prst="rect">
            <a:avLst/>
          </a:prstGeom>
          <a:noFill/>
          <a:ln cmpd="sng">
            <a:solidFill>
              <a:srgbClr val="0000FF"/>
            </a:solid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lIns="91426" tIns="45713" rIns="91426" bIns="45713" rtlCol="0">
            <a:spAutoFit/>
          </a:bodyPr>
          <a:lstStyle/>
          <a:p>
            <a:pPr marL="285750" indent="-285750">
              <a:lnSpc>
                <a:spcPct val="162000"/>
              </a:lnSpc>
              <a:buFont typeface="Wingdings" panose="05000000000000000000" pitchFamily="2" charset="2"/>
              <a:buChar char="Ø"/>
            </a:pPr>
            <a:r>
              <a:rPr lang="zh-CN" altLang="en-US"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相关研究内容申请实用新型专利一项</a:t>
            </a:r>
            <a:endParaRPr lang="en-US" altLang="zh-CN"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62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     一种应用于海雾监测的激光雷达 </a:t>
            </a:r>
            <a:r>
              <a:rPr lang="zh-CN" altLang="en-US" sz="1600" dirty="0">
                <a:solidFill>
                  <a:srgbClr val="333333"/>
                </a:solidFill>
                <a:latin typeface="Microsoft yahei" panose="020B0503020204020204" pitchFamily="34" charset="-122"/>
                <a:ea typeface="Microsoft yahei" panose="020B0503020204020204" pitchFamily="34" charset="-122"/>
              </a:rPr>
              <a:t>专利号</a:t>
            </a:r>
            <a:r>
              <a:rPr lang="en-US" altLang="zh-CN" sz="1600" b="1" dirty="0">
                <a:solidFill>
                  <a:srgbClr val="333333"/>
                </a:solidFill>
                <a:latin typeface="Microsoft yahei" panose="020B0503020204020204" pitchFamily="34" charset="-122"/>
                <a:ea typeface="Microsoft yahei" panose="020B0503020204020204" pitchFamily="34" charset="-122"/>
              </a:rPr>
              <a:t>CN219320500U</a:t>
            </a:r>
          </a:p>
          <a:p>
            <a:pPr>
              <a:lnSpc>
                <a:spcPct val="162000"/>
              </a:lnSpc>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62000"/>
              </a:lnSpc>
              <a:buFont typeface="Wingdings" panose="05000000000000000000" pitchFamily="2" charset="2"/>
              <a:buChar char="Ø"/>
            </a:pPr>
            <a:r>
              <a:rPr lang="zh-CN" altLang="en-US" b="1" kern="1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发表论文一篇（</a:t>
            </a:r>
            <a:r>
              <a:rPr lang="en-US" altLang="zh-CN" b="1" kern="1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SCI</a:t>
            </a:r>
            <a:r>
              <a:rPr lang="zh-CN" altLang="en-US" b="1" kern="1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rPr>
              <a:t>中科院二区）</a:t>
            </a:r>
            <a:endParaRPr lang="en-US" altLang="zh-CN" b="1" kern="100" dirty="0">
              <a:solidFill>
                <a:schemeClr val="tx2"/>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62000"/>
              </a:lnSpc>
            </a:pPr>
            <a:r>
              <a:rPr lang="en-US" altLang="zh-CN" sz="1600" dirty="0">
                <a:solidFill>
                  <a:srgbClr val="333333"/>
                </a:solidFill>
                <a:latin typeface="Microsoft yahei" panose="020B0503020204020204" pitchFamily="34" charset="-122"/>
                <a:ea typeface="Microsoft yahei" panose="020B0503020204020204" pitchFamily="34" charset="-122"/>
              </a:rPr>
              <a:t>    Low Blind Zone Atmospheric Lidar Based on Fiber Bundle Receiving. Remote Sensing. 2023;15(19):4643.</a:t>
            </a:r>
          </a:p>
          <a:p>
            <a:pPr>
              <a:lnSpc>
                <a:spcPct val="162000"/>
              </a:lnSpc>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62000"/>
              </a:lnSpc>
              <a:buFont typeface="Wingdings" panose="05000000000000000000" pitchFamily="2" charset="2"/>
              <a:buChar char="Ø"/>
            </a:pPr>
            <a:r>
              <a:rPr lang="zh-CN" altLang="en-US"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相关结果在首届国际大气环境学会</a:t>
            </a:r>
            <a:r>
              <a:rPr lang="en-US" altLang="zh-CN"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(AERSS)</a:t>
            </a:r>
            <a:r>
              <a:rPr lang="zh-CN" altLang="en-US"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年会上进行报告</a:t>
            </a:r>
            <a:endParaRPr lang="en-US" altLang="zh-CN"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62000"/>
              </a:lnSpc>
            </a:pPr>
            <a:endParaRPr lang="zh-CN" altLang="en-US" sz="169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62CAE2EE-E9DC-134F-A07B-0C137DEA4A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66596" y="2115184"/>
            <a:ext cx="5149092" cy="3422015"/>
          </a:xfrm>
          <a:prstGeom prst="rect">
            <a:avLst/>
          </a:prstGeom>
          <a:noFill/>
          <a:ln>
            <a:noFill/>
          </a:ln>
        </p:spPr>
      </p:pic>
    </p:spTree>
    <p:extLst>
      <p:ext uri="{BB962C8B-B14F-4D97-AF65-F5344CB8AC3E}">
        <p14:creationId xmlns:p14="http://schemas.microsoft.com/office/powerpoint/2010/main" val="1995296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5C103-8988-A509-03D4-42BE44195232}"/>
              </a:ext>
            </a:extLst>
          </p:cNvPr>
          <p:cNvSpPr>
            <a:spLocks noGrp="1"/>
          </p:cNvSpPr>
          <p:nvPr>
            <p:ph type="title"/>
          </p:nvPr>
        </p:nvSpPr>
        <p:spPr/>
        <p:txBody>
          <a:bodyPr/>
          <a:lstStyle/>
          <a:p>
            <a:r>
              <a:rPr lang="zh-CN" altLang="en-US" dirty="0"/>
              <a:t>已取得成果及指标验收状况</a:t>
            </a:r>
          </a:p>
        </p:txBody>
      </p:sp>
      <p:sp>
        <p:nvSpPr>
          <p:cNvPr id="5" name="文本框 4">
            <a:extLst>
              <a:ext uri="{FF2B5EF4-FFF2-40B4-BE49-F238E27FC236}">
                <a16:creationId xmlns:a16="http://schemas.microsoft.com/office/drawing/2014/main" id="{7FE110D2-62A0-477B-0291-B2D6724A9A8F}"/>
              </a:ext>
            </a:extLst>
          </p:cNvPr>
          <p:cNvSpPr txBox="1"/>
          <p:nvPr/>
        </p:nvSpPr>
        <p:spPr>
          <a:xfrm>
            <a:off x="749300" y="1953051"/>
            <a:ext cx="6096000" cy="2951898"/>
          </a:xfrm>
          <a:prstGeom prst="rect">
            <a:avLst/>
          </a:prstGeom>
          <a:noFill/>
        </p:spPr>
        <p:txBody>
          <a:bodyPr wrap="square">
            <a:spAutoFit/>
          </a:bodyPr>
          <a:lstStyle/>
          <a:p>
            <a:pPr indent="288000" algn="just">
              <a:lnSpc>
                <a:spcPct val="150000"/>
              </a:lnSpc>
            </a:pPr>
            <a:r>
              <a:rPr lang="en-US" altLang="zh-CN" sz="1800" b="0" kern="0" dirty="0">
                <a:solidFill>
                  <a:srgbClr val="0000CC"/>
                </a:solidFill>
                <a:effectLst/>
                <a:latin typeface="微软雅黑" panose="020B0503020204020204" pitchFamily="34" charset="-122"/>
                <a:ea typeface="微软雅黑" panose="020B0503020204020204" pitchFamily="34" charset="-122"/>
                <a:cs typeface="仿宋_GB2312"/>
              </a:rPr>
              <a:t>1.</a:t>
            </a: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完成工程样机研制；</a:t>
            </a:r>
            <a:endParaRPr lang="en-US" altLang="zh-CN" sz="1800" b="0" kern="0" dirty="0">
              <a:solidFill>
                <a:srgbClr val="0000CC"/>
              </a:solidFill>
              <a:effectLst/>
              <a:latin typeface="微软雅黑" panose="020B0503020204020204" pitchFamily="34" charset="-122"/>
              <a:ea typeface="微软雅黑" panose="020B0503020204020204" pitchFamily="34" charset="-122"/>
              <a:cs typeface="仿宋_GB2312"/>
            </a:endParaRPr>
          </a:p>
          <a:p>
            <a:pPr indent="288000" algn="just">
              <a:lnSpc>
                <a:spcPct val="150000"/>
              </a:lnSpc>
            </a:pPr>
            <a:endParaRPr lang="en-US" altLang="zh-CN" kern="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p>
            <a:pPr indent="288000" algn="just">
              <a:lnSpc>
                <a:spcPct val="150000"/>
              </a:lnSpc>
            </a:pPr>
            <a:endParaRPr lang="zh-CN" altLang="zh-CN" sz="1800" b="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88000" algn="just">
              <a:lnSpc>
                <a:spcPct val="150000"/>
              </a:lnSpc>
            </a:pPr>
            <a:r>
              <a:rPr lang="en-US" altLang="zh-CN" sz="1800" b="0" kern="0" dirty="0">
                <a:solidFill>
                  <a:srgbClr val="0000CC"/>
                </a:solidFill>
                <a:effectLst/>
                <a:latin typeface="微软雅黑" panose="020B0503020204020204" pitchFamily="34" charset="-122"/>
                <a:ea typeface="微软雅黑" panose="020B0503020204020204" pitchFamily="34" charset="-122"/>
                <a:cs typeface="仿宋_GB2312"/>
              </a:rPr>
              <a:t>2.</a:t>
            </a: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开展外场观测试验，完成雷达评估；</a:t>
            </a:r>
            <a:endParaRPr lang="en-US" altLang="zh-CN" sz="1800" b="0" kern="0" dirty="0">
              <a:solidFill>
                <a:srgbClr val="0000CC"/>
              </a:solidFill>
              <a:effectLst/>
              <a:latin typeface="微软雅黑" panose="020B0503020204020204" pitchFamily="34" charset="-122"/>
              <a:ea typeface="微软雅黑" panose="020B0503020204020204" pitchFamily="34" charset="-122"/>
              <a:cs typeface="仿宋_GB2312"/>
            </a:endParaRPr>
          </a:p>
          <a:p>
            <a:pPr indent="288000" algn="just">
              <a:lnSpc>
                <a:spcPct val="150000"/>
              </a:lnSpc>
            </a:pPr>
            <a:endParaRPr lang="en-US" altLang="zh-CN" kern="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p>
            <a:pPr indent="288000" algn="just">
              <a:lnSpc>
                <a:spcPct val="150000"/>
              </a:lnSpc>
            </a:pPr>
            <a:endParaRPr lang="zh-CN" altLang="zh-CN" sz="1800" b="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88000" algn="just">
              <a:lnSpc>
                <a:spcPct val="150000"/>
              </a:lnSpc>
            </a:pPr>
            <a:r>
              <a:rPr lang="en-US" altLang="zh-CN" sz="1800" b="0" kern="0" dirty="0">
                <a:solidFill>
                  <a:srgbClr val="0000CC"/>
                </a:solidFill>
                <a:effectLst/>
                <a:latin typeface="微软雅黑" panose="020B0503020204020204" pitchFamily="34" charset="-122"/>
                <a:ea typeface="微软雅黑" panose="020B0503020204020204" pitchFamily="34" charset="-122"/>
                <a:cs typeface="仿宋_GB2312"/>
              </a:rPr>
              <a:t>3.</a:t>
            </a: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申请实用新型专利</a:t>
            </a:r>
            <a:r>
              <a:rPr lang="en-US" altLang="zh-CN" sz="1800" b="0" kern="0" dirty="0">
                <a:solidFill>
                  <a:srgbClr val="0000CC"/>
                </a:solidFill>
                <a:effectLst/>
                <a:latin typeface="微软雅黑" panose="020B0503020204020204" pitchFamily="34" charset="-122"/>
                <a:ea typeface="微软雅黑" panose="020B0503020204020204" pitchFamily="34" charset="-122"/>
                <a:cs typeface="仿宋_GB2312"/>
              </a:rPr>
              <a:t>1</a:t>
            </a: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项。</a:t>
            </a:r>
            <a:endParaRPr lang="zh-CN" altLang="zh-CN" sz="1800" b="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E2B8CDB0-F436-5DDF-8002-EA2A6FCC6F47}"/>
              </a:ext>
            </a:extLst>
          </p:cNvPr>
          <p:cNvPicPr>
            <a:picLocks noChangeAspect="1"/>
          </p:cNvPicPr>
          <p:nvPr/>
        </p:nvPicPr>
        <p:blipFill rotWithShape="1">
          <a:blip r:embed="rId2"/>
          <a:srcRect l="40838" b="42342"/>
          <a:stretch/>
        </p:blipFill>
        <p:spPr>
          <a:xfrm>
            <a:off x="4223539" y="1838825"/>
            <a:ext cx="3390112" cy="1393325"/>
          </a:xfrm>
          <a:prstGeom prst="rect">
            <a:avLst/>
          </a:prstGeom>
        </p:spPr>
      </p:pic>
      <p:sp>
        <p:nvSpPr>
          <p:cNvPr id="7" name="文本框 6">
            <a:extLst>
              <a:ext uri="{FF2B5EF4-FFF2-40B4-BE49-F238E27FC236}">
                <a16:creationId xmlns:a16="http://schemas.microsoft.com/office/drawing/2014/main" id="{4E90BB7E-CD5A-4E64-C197-93116ADDCFC1}"/>
              </a:ext>
            </a:extLst>
          </p:cNvPr>
          <p:cNvSpPr txBox="1"/>
          <p:nvPr/>
        </p:nvSpPr>
        <p:spPr>
          <a:xfrm>
            <a:off x="7613651" y="2396987"/>
            <a:ext cx="492443" cy="276999"/>
          </a:xfrm>
          <a:prstGeom prst="rect">
            <a:avLst/>
          </a:prstGeom>
          <a:noFill/>
        </p:spPr>
        <p:txBody>
          <a:bodyPr wrap="none" rtlCol="0">
            <a:spAutoFit/>
          </a:bodyPr>
          <a:lstStyle/>
          <a:p>
            <a:r>
              <a:rPr lang="zh-CN" altLang="en-US" sz="1200" b="1" dirty="0"/>
              <a:t>达到</a:t>
            </a:r>
          </a:p>
        </p:txBody>
      </p:sp>
      <p:sp>
        <p:nvSpPr>
          <p:cNvPr id="8" name="文本框 7">
            <a:extLst>
              <a:ext uri="{FF2B5EF4-FFF2-40B4-BE49-F238E27FC236}">
                <a16:creationId xmlns:a16="http://schemas.microsoft.com/office/drawing/2014/main" id="{1793AF88-2061-3BB8-AF7C-4B75AD2C002B}"/>
              </a:ext>
            </a:extLst>
          </p:cNvPr>
          <p:cNvSpPr txBox="1"/>
          <p:nvPr/>
        </p:nvSpPr>
        <p:spPr>
          <a:xfrm>
            <a:off x="7613651" y="2739887"/>
            <a:ext cx="492443" cy="276999"/>
          </a:xfrm>
          <a:prstGeom prst="rect">
            <a:avLst/>
          </a:prstGeom>
          <a:noFill/>
        </p:spPr>
        <p:txBody>
          <a:bodyPr wrap="none" rtlCol="0">
            <a:spAutoFit/>
          </a:bodyPr>
          <a:lstStyle/>
          <a:p>
            <a:r>
              <a:rPr lang="zh-CN" altLang="en-US" sz="1200" b="1" dirty="0"/>
              <a:t>达到</a:t>
            </a:r>
          </a:p>
        </p:txBody>
      </p:sp>
      <p:sp>
        <p:nvSpPr>
          <p:cNvPr id="9" name="文本框 8">
            <a:extLst>
              <a:ext uri="{FF2B5EF4-FFF2-40B4-BE49-F238E27FC236}">
                <a16:creationId xmlns:a16="http://schemas.microsoft.com/office/drawing/2014/main" id="{E64F39F4-487F-94D4-235F-AB38DA225316}"/>
              </a:ext>
            </a:extLst>
          </p:cNvPr>
          <p:cNvSpPr txBox="1"/>
          <p:nvPr/>
        </p:nvSpPr>
        <p:spPr>
          <a:xfrm>
            <a:off x="7610795" y="2988101"/>
            <a:ext cx="492443" cy="276999"/>
          </a:xfrm>
          <a:prstGeom prst="rect">
            <a:avLst/>
          </a:prstGeom>
          <a:noFill/>
        </p:spPr>
        <p:txBody>
          <a:bodyPr wrap="none" rtlCol="0">
            <a:spAutoFit/>
          </a:bodyPr>
          <a:lstStyle/>
          <a:p>
            <a:r>
              <a:rPr lang="zh-CN" altLang="en-US" sz="1200" b="1" dirty="0"/>
              <a:t>达到</a:t>
            </a:r>
          </a:p>
        </p:txBody>
      </p:sp>
      <p:sp>
        <p:nvSpPr>
          <p:cNvPr id="10" name="文本框 9">
            <a:extLst>
              <a:ext uri="{FF2B5EF4-FFF2-40B4-BE49-F238E27FC236}">
                <a16:creationId xmlns:a16="http://schemas.microsoft.com/office/drawing/2014/main" id="{55F70192-F4F0-820E-A396-8884A30993AA}"/>
              </a:ext>
            </a:extLst>
          </p:cNvPr>
          <p:cNvSpPr txBox="1"/>
          <p:nvPr/>
        </p:nvSpPr>
        <p:spPr>
          <a:xfrm>
            <a:off x="4223539" y="3735095"/>
            <a:ext cx="4570482" cy="646331"/>
          </a:xfrm>
          <a:prstGeom prst="rect">
            <a:avLst/>
          </a:prstGeom>
          <a:noFill/>
        </p:spPr>
        <p:txBody>
          <a:bodyPr wrap="none" rtlCol="0">
            <a:spAutoFit/>
          </a:bodyPr>
          <a:lstStyle/>
          <a:p>
            <a:r>
              <a:rPr lang="zh-CN" altLang="en-US" dirty="0"/>
              <a:t>外场实验已完成，能见度仍需对比分析</a:t>
            </a:r>
            <a:endParaRPr lang="en-US" altLang="zh-CN" dirty="0"/>
          </a:p>
          <a:p>
            <a:r>
              <a:rPr lang="zh-CN" altLang="en-US" dirty="0"/>
              <a:t>已跟检测方湖北省计量局定于下周现场认证</a:t>
            </a:r>
          </a:p>
        </p:txBody>
      </p:sp>
      <p:sp>
        <p:nvSpPr>
          <p:cNvPr id="11" name="文本框 10">
            <a:extLst>
              <a:ext uri="{FF2B5EF4-FFF2-40B4-BE49-F238E27FC236}">
                <a16:creationId xmlns:a16="http://schemas.microsoft.com/office/drawing/2014/main" id="{B8E3BB36-9351-3D02-DC3D-5EE9DE57DD78}"/>
              </a:ext>
            </a:extLst>
          </p:cNvPr>
          <p:cNvSpPr txBox="1"/>
          <p:nvPr/>
        </p:nvSpPr>
        <p:spPr>
          <a:xfrm>
            <a:off x="4223539" y="5084854"/>
            <a:ext cx="877163" cy="369332"/>
          </a:xfrm>
          <a:prstGeom prst="rect">
            <a:avLst/>
          </a:prstGeom>
          <a:noFill/>
        </p:spPr>
        <p:txBody>
          <a:bodyPr wrap="none" rtlCol="0">
            <a:spAutoFit/>
          </a:bodyPr>
          <a:lstStyle/>
          <a:p>
            <a:r>
              <a:rPr lang="zh-CN" altLang="en-US" dirty="0"/>
              <a:t>已完成</a:t>
            </a:r>
          </a:p>
        </p:txBody>
      </p:sp>
      <p:sp>
        <p:nvSpPr>
          <p:cNvPr id="12" name="文本框 11">
            <a:extLst>
              <a:ext uri="{FF2B5EF4-FFF2-40B4-BE49-F238E27FC236}">
                <a16:creationId xmlns:a16="http://schemas.microsoft.com/office/drawing/2014/main" id="{A0DFEEB4-2AA5-89D3-6D44-B690C173A90A}"/>
              </a:ext>
            </a:extLst>
          </p:cNvPr>
          <p:cNvSpPr txBox="1"/>
          <p:nvPr/>
        </p:nvSpPr>
        <p:spPr>
          <a:xfrm>
            <a:off x="1346200" y="5733167"/>
            <a:ext cx="5262979" cy="369332"/>
          </a:xfrm>
          <a:prstGeom prst="rect">
            <a:avLst/>
          </a:prstGeom>
          <a:noFill/>
        </p:spPr>
        <p:txBody>
          <a:bodyPr wrap="none" rtlCol="0">
            <a:spAutoFit/>
          </a:bodyPr>
          <a:lstStyle/>
          <a:p>
            <a:r>
              <a:rPr lang="zh-CN" altLang="en-US" b="1" dirty="0"/>
              <a:t>控制软件</a:t>
            </a:r>
            <a:r>
              <a:rPr lang="zh-CN" altLang="en-US" dirty="0"/>
              <a:t>开发在跟无锡中科软件开发团队进行对接</a:t>
            </a:r>
          </a:p>
        </p:txBody>
      </p:sp>
    </p:spTree>
    <p:extLst>
      <p:ext uri="{BB962C8B-B14F-4D97-AF65-F5344CB8AC3E}">
        <p14:creationId xmlns:p14="http://schemas.microsoft.com/office/powerpoint/2010/main" val="1184102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789D9-908B-7197-B6B4-F37691EE0755}"/>
              </a:ext>
            </a:extLst>
          </p:cNvPr>
          <p:cNvSpPr>
            <a:spLocks noGrp="1"/>
          </p:cNvSpPr>
          <p:nvPr>
            <p:ph type="title"/>
          </p:nvPr>
        </p:nvSpPr>
        <p:spPr/>
        <p:txBody>
          <a:bodyPr/>
          <a:lstStyle/>
          <a:p>
            <a:r>
              <a:rPr lang="zh-CN" altLang="en-US" dirty="0"/>
              <a:t>目  录</a:t>
            </a:r>
          </a:p>
        </p:txBody>
      </p:sp>
      <p:sp>
        <p:nvSpPr>
          <p:cNvPr id="3" name="内容占位符 2">
            <a:extLst>
              <a:ext uri="{FF2B5EF4-FFF2-40B4-BE49-F238E27FC236}">
                <a16:creationId xmlns:a16="http://schemas.microsoft.com/office/drawing/2014/main" id="{3CBCFC73-6C43-1561-5EE3-5660993BE172}"/>
              </a:ext>
            </a:extLst>
          </p:cNvPr>
          <p:cNvSpPr>
            <a:spLocks noGrp="1"/>
          </p:cNvSpPr>
          <p:nvPr>
            <p:ph idx="1"/>
          </p:nvPr>
        </p:nvSpPr>
        <p:spPr/>
        <p:txBody>
          <a:bodyPr/>
          <a:lstStyle/>
          <a:p>
            <a:r>
              <a:rPr lang="zh-CN" altLang="en-US" dirty="0"/>
              <a:t>项目要求</a:t>
            </a:r>
            <a:endParaRPr lang="en-US" altLang="zh-CN" dirty="0"/>
          </a:p>
          <a:p>
            <a:r>
              <a:rPr lang="zh-CN" altLang="en-US" dirty="0"/>
              <a:t>激光测雾雷达样机设计</a:t>
            </a:r>
            <a:endParaRPr lang="en-US" altLang="zh-CN" dirty="0"/>
          </a:p>
          <a:p>
            <a:r>
              <a:rPr lang="zh-CN" altLang="en-US" dirty="0"/>
              <a:t>前向反演算法设计</a:t>
            </a:r>
            <a:endParaRPr lang="en-US" altLang="zh-CN" dirty="0"/>
          </a:p>
          <a:p>
            <a:r>
              <a:rPr lang="zh-CN" altLang="en-US" dirty="0"/>
              <a:t>实验结果</a:t>
            </a:r>
            <a:endParaRPr lang="en-US" altLang="zh-CN" dirty="0"/>
          </a:p>
          <a:p>
            <a:r>
              <a:rPr lang="zh-CN" altLang="en-US" dirty="0"/>
              <a:t>已取得成果及指标验收状况</a:t>
            </a:r>
          </a:p>
        </p:txBody>
      </p:sp>
    </p:spTree>
    <p:extLst>
      <p:ext uri="{BB962C8B-B14F-4D97-AF65-F5344CB8AC3E}">
        <p14:creationId xmlns:p14="http://schemas.microsoft.com/office/powerpoint/2010/main" val="3052008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7CA0C-755E-BF36-1C6B-9C6A0A625B41}"/>
              </a:ext>
            </a:extLst>
          </p:cNvPr>
          <p:cNvSpPr>
            <a:spLocks noGrp="1"/>
          </p:cNvSpPr>
          <p:nvPr>
            <p:ph type="title"/>
          </p:nvPr>
        </p:nvSpPr>
        <p:spPr>
          <a:xfrm>
            <a:off x="838199" y="-47625"/>
            <a:ext cx="10515600" cy="1325563"/>
          </a:xfrm>
        </p:spPr>
        <p:txBody>
          <a:bodyPr/>
          <a:lstStyle/>
          <a:p>
            <a:r>
              <a:rPr lang="zh-CN" altLang="en-US" dirty="0"/>
              <a:t>项目要求</a:t>
            </a:r>
          </a:p>
        </p:txBody>
      </p:sp>
      <p:pic>
        <p:nvPicPr>
          <p:cNvPr id="5" name="图片 4">
            <a:extLst>
              <a:ext uri="{FF2B5EF4-FFF2-40B4-BE49-F238E27FC236}">
                <a16:creationId xmlns:a16="http://schemas.microsoft.com/office/drawing/2014/main" id="{56ABF1E4-A684-2B47-5835-9E474F8CF465}"/>
              </a:ext>
            </a:extLst>
          </p:cNvPr>
          <p:cNvPicPr>
            <a:picLocks noChangeAspect="1"/>
          </p:cNvPicPr>
          <p:nvPr/>
        </p:nvPicPr>
        <p:blipFill>
          <a:blip r:embed="rId2"/>
          <a:stretch>
            <a:fillRect/>
          </a:stretch>
        </p:blipFill>
        <p:spPr>
          <a:xfrm>
            <a:off x="1868476" y="1900153"/>
            <a:ext cx="8455047" cy="3565693"/>
          </a:xfrm>
          <a:prstGeom prst="rect">
            <a:avLst/>
          </a:prstGeom>
        </p:spPr>
      </p:pic>
      <p:sp>
        <p:nvSpPr>
          <p:cNvPr id="6" name="文本框 5">
            <a:extLst>
              <a:ext uri="{FF2B5EF4-FFF2-40B4-BE49-F238E27FC236}">
                <a16:creationId xmlns:a16="http://schemas.microsoft.com/office/drawing/2014/main" id="{7A0A2E98-CAFF-CCAB-6BA7-7A380D46D021}"/>
              </a:ext>
            </a:extLst>
          </p:cNvPr>
          <p:cNvSpPr txBox="1"/>
          <p:nvPr/>
        </p:nvSpPr>
        <p:spPr>
          <a:xfrm>
            <a:off x="4508500" y="1490633"/>
            <a:ext cx="3775393" cy="400110"/>
          </a:xfrm>
          <a:prstGeom prst="rect">
            <a:avLst/>
          </a:prstGeom>
          <a:noFill/>
        </p:spPr>
        <p:txBody>
          <a:bodyPr wrap="none" rtlCol="0">
            <a:spAutoFit/>
          </a:bodyPr>
          <a:lstStyle/>
          <a:p>
            <a:r>
              <a:rPr lang="zh-CN" altLang="en-US" sz="2000" b="1" dirty="0"/>
              <a:t>第一课题激光测雾雷达指标要求</a:t>
            </a:r>
          </a:p>
        </p:txBody>
      </p:sp>
    </p:spTree>
    <p:extLst>
      <p:ext uri="{BB962C8B-B14F-4D97-AF65-F5344CB8AC3E}">
        <p14:creationId xmlns:p14="http://schemas.microsoft.com/office/powerpoint/2010/main" val="1622068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EC760-6EAC-7FE3-AC1E-C63E79699B30}"/>
              </a:ext>
            </a:extLst>
          </p:cNvPr>
          <p:cNvSpPr>
            <a:spLocks noGrp="1"/>
          </p:cNvSpPr>
          <p:nvPr>
            <p:ph type="title"/>
          </p:nvPr>
        </p:nvSpPr>
        <p:spPr>
          <a:xfrm>
            <a:off x="1073150" y="0"/>
            <a:ext cx="10515600" cy="1325563"/>
          </a:xfrm>
        </p:spPr>
        <p:txBody>
          <a:bodyPr/>
          <a:lstStyle/>
          <a:p>
            <a:r>
              <a:rPr lang="zh-CN" altLang="en-US" dirty="0"/>
              <a:t>项目要求</a:t>
            </a:r>
          </a:p>
        </p:txBody>
      </p:sp>
      <p:sp>
        <p:nvSpPr>
          <p:cNvPr id="4" name="TextBox 4">
            <a:extLst>
              <a:ext uri="{FF2B5EF4-FFF2-40B4-BE49-F238E27FC236}">
                <a16:creationId xmlns:a16="http://schemas.microsoft.com/office/drawing/2014/main" id="{DC4FC60A-2D02-5D28-9E2D-0F10265F9A6D}"/>
              </a:ext>
            </a:extLst>
          </p:cNvPr>
          <p:cNvSpPr txBox="1">
            <a:spLocks noChangeArrowheads="1"/>
          </p:cNvSpPr>
          <p:nvPr/>
        </p:nvSpPr>
        <p:spPr bwMode="auto">
          <a:xfrm>
            <a:off x="1238344" y="1258218"/>
            <a:ext cx="10045511" cy="5029390"/>
          </a:xfrm>
          <a:prstGeom prst="rect">
            <a:avLst/>
          </a:prstGeom>
          <a:noFill/>
          <a:ln w="9525">
            <a:solidFill>
              <a:schemeClr val="tx1"/>
            </a:solidFill>
          </a:ln>
        </p:spPr>
        <p:txBody>
          <a:bodyPr wrap="square">
            <a:spAutoFit/>
          </a:bodyPr>
          <a:lstStyle>
            <a:lvl1pPr>
              <a:defRPr sz="1600" b="1">
                <a:solidFill>
                  <a:srgbClr val="27529A"/>
                </a:solidFill>
                <a:latin typeface="Times New Roman" panose="02020603050405020304" pitchFamily="18" charset="0"/>
                <a:ea typeface="黑体" panose="02010609060101010101" charset="-122"/>
              </a:defRPr>
            </a:lvl1pPr>
            <a:lvl2pPr marL="742950" indent="-285750">
              <a:defRPr sz="1600" b="1">
                <a:solidFill>
                  <a:srgbClr val="27529A"/>
                </a:solidFill>
                <a:latin typeface="Times New Roman" panose="02020603050405020304" pitchFamily="18" charset="0"/>
                <a:ea typeface="黑体" panose="02010609060101010101" charset="-122"/>
              </a:defRPr>
            </a:lvl2pPr>
            <a:lvl3pPr marL="1143000" indent="-228600">
              <a:defRPr sz="1600" b="1">
                <a:solidFill>
                  <a:srgbClr val="27529A"/>
                </a:solidFill>
                <a:latin typeface="Times New Roman" panose="02020603050405020304" pitchFamily="18" charset="0"/>
                <a:ea typeface="黑体" panose="02010609060101010101" charset="-122"/>
              </a:defRPr>
            </a:lvl3pPr>
            <a:lvl4pPr marL="1600200" indent="-228600">
              <a:defRPr sz="1600" b="1">
                <a:solidFill>
                  <a:srgbClr val="27529A"/>
                </a:solidFill>
                <a:latin typeface="Times New Roman" panose="02020603050405020304" pitchFamily="18" charset="0"/>
                <a:ea typeface="黑体" panose="02010609060101010101" charset="-122"/>
              </a:defRPr>
            </a:lvl4pPr>
            <a:lvl5pPr marL="2057400" indent="-228600">
              <a:defRPr sz="1600" b="1">
                <a:solidFill>
                  <a:srgbClr val="27529A"/>
                </a:solidFill>
                <a:latin typeface="Times New Roman" panose="02020603050405020304" pitchFamily="18" charset="0"/>
                <a:ea typeface="黑体" panose="02010609060101010101" charset="-122"/>
              </a:defRPr>
            </a:lvl5pPr>
            <a:lvl6pPr marL="2514600" indent="-228600" algn="ctr" eaLnBrk="0" fontAlgn="base" hangingPunct="0">
              <a:spcBef>
                <a:spcPct val="0"/>
              </a:spcBef>
              <a:spcAft>
                <a:spcPct val="0"/>
              </a:spcAft>
              <a:defRPr sz="1600" b="1">
                <a:solidFill>
                  <a:srgbClr val="27529A"/>
                </a:solidFill>
                <a:latin typeface="Times New Roman" panose="02020603050405020304" pitchFamily="18" charset="0"/>
                <a:ea typeface="黑体" panose="02010609060101010101" charset="-122"/>
              </a:defRPr>
            </a:lvl6pPr>
            <a:lvl7pPr marL="2971800" indent="-228600" algn="ctr" eaLnBrk="0" fontAlgn="base" hangingPunct="0">
              <a:spcBef>
                <a:spcPct val="0"/>
              </a:spcBef>
              <a:spcAft>
                <a:spcPct val="0"/>
              </a:spcAft>
              <a:defRPr sz="1600" b="1">
                <a:solidFill>
                  <a:srgbClr val="27529A"/>
                </a:solidFill>
                <a:latin typeface="Times New Roman" panose="02020603050405020304" pitchFamily="18" charset="0"/>
                <a:ea typeface="黑体" panose="02010609060101010101" charset="-122"/>
              </a:defRPr>
            </a:lvl7pPr>
            <a:lvl8pPr marL="3429000" indent="-228600" algn="ctr" eaLnBrk="0" fontAlgn="base" hangingPunct="0">
              <a:spcBef>
                <a:spcPct val="0"/>
              </a:spcBef>
              <a:spcAft>
                <a:spcPct val="0"/>
              </a:spcAft>
              <a:defRPr sz="1600" b="1">
                <a:solidFill>
                  <a:srgbClr val="27529A"/>
                </a:solidFill>
                <a:latin typeface="Times New Roman" panose="02020603050405020304" pitchFamily="18" charset="0"/>
                <a:ea typeface="黑体" panose="02010609060101010101" charset="-122"/>
              </a:defRPr>
            </a:lvl8pPr>
            <a:lvl9pPr marL="3886200" indent="-228600" algn="ctr" eaLnBrk="0" fontAlgn="base" hangingPunct="0">
              <a:spcBef>
                <a:spcPct val="0"/>
              </a:spcBef>
              <a:spcAft>
                <a:spcPct val="0"/>
              </a:spcAft>
              <a:defRPr sz="1600" b="1">
                <a:solidFill>
                  <a:srgbClr val="27529A"/>
                </a:solidFill>
                <a:latin typeface="Times New Roman" panose="02020603050405020304" pitchFamily="18" charset="0"/>
                <a:ea typeface="黑体" panose="02010609060101010101" charset="-122"/>
              </a:defRPr>
            </a:lvl9pPr>
          </a:lstStyle>
          <a:p>
            <a:pPr indent="288000" algn="just">
              <a:lnSpc>
                <a:spcPct val="150000"/>
              </a:lnSpc>
            </a:pPr>
            <a:r>
              <a:rPr lang="zh-CN" altLang="zh-CN" sz="1800" kern="0" dirty="0">
                <a:solidFill>
                  <a:srgbClr val="0000CC"/>
                </a:solidFill>
                <a:effectLst/>
                <a:latin typeface="微软雅黑" panose="020B0503020204020204" pitchFamily="34" charset="-122"/>
                <a:ea typeface="微软雅黑" panose="020B0503020204020204" pitchFamily="34" charset="-122"/>
                <a:cs typeface="楷体_GB2312"/>
              </a:rPr>
              <a:t>（一）建设内容</a:t>
            </a:r>
            <a:endParaRPr lang="en-US" altLang="zh-CN" sz="1800" kern="0" dirty="0">
              <a:solidFill>
                <a:srgbClr val="0000CC"/>
              </a:solidFill>
              <a:effectLst/>
              <a:latin typeface="微软雅黑" panose="020B0503020204020204" pitchFamily="34" charset="-122"/>
              <a:ea typeface="微软雅黑" panose="020B0503020204020204" pitchFamily="34" charset="-122"/>
              <a:cs typeface="楷体_GB2312"/>
            </a:endParaRPr>
          </a:p>
          <a:p>
            <a:pPr indent="288000" algn="just">
              <a:lnSpc>
                <a:spcPct val="150000"/>
              </a:lnSpc>
            </a:pP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研制</a:t>
            </a:r>
            <a:r>
              <a:rPr lang="en-US" altLang="zh-CN" sz="1800" b="0" kern="0" dirty="0">
                <a:solidFill>
                  <a:srgbClr val="FF0000"/>
                </a:solidFill>
                <a:effectLst/>
                <a:latin typeface="微软雅黑" panose="020B0503020204020204" pitchFamily="34" charset="-122"/>
                <a:ea typeface="微软雅黑" panose="020B0503020204020204" pitchFamily="34" charset="-122"/>
                <a:cs typeface="仿宋_GB2312"/>
              </a:rPr>
              <a:t>1030nm</a:t>
            </a:r>
            <a:r>
              <a:rPr lang="zh-CN" altLang="zh-CN" sz="1800" b="0" kern="0" dirty="0">
                <a:solidFill>
                  <a:srgbClr val="FF0000"/>
                </a:solidFill>
                <a:effectLst/>
                <a:latin typeface="微软雅黑" panose="020B0503020204020204" pitchFamily="34" charset="-122"/>
                <a:ea typeface="微软雅黑" panose="020B0503020204020204" pitchFamily="34" charset="-122"/>
                <a:cs typeface="仿宋_GB2312"/>
              </a:rPr>
              <a:t>近红外激光测雾雷达</a:t>
            </a: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，系统探测效率比目前同类型设备提升两倍以上</a:t>
            </a:r>
            <a:r>
              <a:rPr lang="zh-CN" altLang="zh-CN" sz="1800" b="0" kern="0" dirty="0">
                <a:solidFill>
                  <a:srgbClr val="FF0000"/>
                </a:solidFill>
                <a:effectLst/>
                <a:latin typeface="微软雅黑" panose="020B0503020204020204" pitchFamily="34" charset="-122"/>
                <a:ea typeface="微软雅黑" panose="020B0503020204020204" pitchFamily="34" charset="-122"/>
                <a:cs typeface="仿宋_GB2312"/>
              </a:rPr>
              <a:t>（达到</a:t>
            </a:r>
            <a:r>
              <a:rPr lang="en-US" altLang="zh-CN" sz="1800" b="0" kern="0" dirty="0">
                <a:solidFill>
                  <a:srgbClr val="FF0000"/>
                </a:solidFill>
                <a:effectLst/>
                <a:latin typeface="微软雅黑" panose="020B0503020204020204" pitchFamily="34" charset="-122"/>
                <a:ea typeface="微软雅黑" panose="020B0503020204020204" pitchFamily="34" charset="-122"/>
                <a:cs typeface="仿宋_GB2312"/>
              </a:rPr>
              <a:t>6%</a:t>
            </a:r>
            <a:r>
              <a:rPr lang="zh-CN" altLang="zh-CN" sz="1800" b="0" kern="0" dirty="0">
                <a:solidFill>
                  <a:srgbClr val="FF0000"/>
                </a:solidFill>
                <a:effectLst/>
                <a:latin typeface="微软雅黑" panose="020B0503020204020204" pitchFamily="34" charset="-122"/>
                <a:ea typeface="微软雅黑" panose="020B0503020204020204" pitchFamily="34" charset="-122"/>
                <a:cs typeface="仿宋_GB2312"/>
              </a:rPr>
              <a:t>），</a:t>
            </a: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满足海面全天候多气象条件下对能见度海雾的时空分布状态的遥感探测。</a:t>
            </a:r>
            <a:endParaRPr lang="zh-CN" altLang="zh-CN" sz="1800" b="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88000" algn="just">
              <a:lnSpc>
                <a:spcPct val="150000"/>
              </a:lnSpc>
            </a:pPr>
            <a:r>
              <a:rPr lang="zh-CN" altLang="zh-CN" sz="1800" kern="0" dirty="0">
                <a:solidFill>
                  <a:srgbClr val="0000CC"/>
                </a:solidFill>
                <a:effectLst/>
                <a:latin typeface="微软雅黑" panose="020B0503020204020204" pitchFamily="34" charset="-122"/>
                <a:ea typeface="微软雅黑" panose="020B0503020204020204" pitchFamily="34" charset="-122"/>
                <a:cs typeface="楷体_GB2312"/>
              </a:rPr>
              <a:t>（二）考核指标</a:t>
            </a:r>
            <a:endParaRPr lang="zh-CN" altLang="zh-CN" sz="180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88000" algn="just">
              <a:lnSpc>
                <a:spcPct val="150000"/>
              </a:lnSpc>
            </a:pPr>
            <a:r>
              <a:rPr lang="en-US" altLang="zh-CN" sz="1800" b="0" kern="0" dirty="0">
                <a:solidFill>
                  <a:srgbClr val="0000CC"/>
                </a:solidFill>
                <a:effectLst/>
                <a:latin typeface="微软雅黑" panose="020B0503020204020204" pitchFamily="34" charset="-122"/>
                <a:ea typeface="微软雅黑" panose="020B0503020204020204" pitchFamily="34" charset="-122"/>
                <a:cs typeface="仿宋_GB2312"/>
              </a:rPr>
              <a:t>1.</a:t>
            </a: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完成工程样机研制；</a:t>
            </a:r>
            <a:endParaRPr lang="zh-CN" altLang="zh-CN" sz="1800" b="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88000" algn="just">
              <a:lnSpc>
                <a:spcPct val="150000"/>
              </a:lnSpc>
            </a:pPr>
            <a:r>
              <a:rPr lang="en-US" altLang="zh-CN" sz="1800" b="0" kern="0" dirty="0">
                <a:solidFill>
                  <a:srgbClr val="0000CC"/>
                </a:solidFill>
                <a:effectLst/>
                <a:latin typeface="微软雅黑" panose="020B0503020204020204" pitchFamily="34" charset="-122"/>
                <a:ea typeface="微软雅黑" panose="020B0503020204020204" pitchFamily="34" charset="-122"/>
                <a:cs typeface="仿宋_GB2312"/>
              </a:rPr>
              <a:t>2.</a:t>
            </a: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开展外场观测试验，完成雷达评估；</a:t>
            </a:r>
            <a:endParaRPr lang="zh-CN" altLang="zh-CN" sz="1800" b="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88000" algn="just">
              <a:lnSpc>
                <a:spcPct val="150000"/>
              </a:lnSpc>
            </a:pPr>
            <a:r>
              <a:rPr lang="en-US" altLang="zh-CN" sz="1800" b="0" kern="0" dirty="0">
                <a:solidFill>
                  <a:srgbClr val="0000CC"/>
                </a:solidFill>
                <a:effectLst/>
                <a:latin typeface="微软雅黑" panose="020B0503020204020204" pitchFamily="34" charset="-122"/>
                <a:ea typeface="微软雅黑" panose="020B0503020204020204" pitchFamily="34" charset="-122"/>
                <a:cs typeface="仿宋_GB2312"/>
              </a:rPr>
              <a:t>3.</a:t>
            </a: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申请实用新型专利</a:t>
            </a:r>
            <a:r>
              <a:rPr lang="en-US" altLang="zh-CN" sz="1800" b="0" kern="0" dirty="0">
                <a:solidFill>
                  <a:srgbClr val="0000CC"/>
                </a:solidFill>
                <a:effectLst/>
                <a:latin typeface="微软雅黑" panose="020B0503020204020204" pitchFamily="34" charset="-122"/>
                <a:ea typeface="微软雅黑" panose="020B0503020204020204" pitchFamily="34" charset="-122"/>
                <a:cs typeface="仿宋_GB2312"/>
              </a:rPr>
              <a:t>1</a:t>
            </a: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项。</a:t>
            </a:r>
            <a:endParaRPr lang="zh-CN" altLang="zh-CN" sz="1800" b="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88000" algn="just">
              <a:lnSpc>
                <a:spcPct val="150000"/>
              </a:lnSpc>
            </a:pPr>
            <a:r>
              <a:rPr lang="zh-CN" altLang="zh-CN" sz="1800" kern="0" dirty="0">
                <a:solidFill>
                  <a:srgbClr val="0000CC"/>
                </a:solidFill>
                <a:latin typeface="微软雅黑" panose="020B0503020204020204" pitchFamily="34" charset="-122"/>
                <a:ea typeface="微软雅黑" panose="020B0503020204020204" pitchFamily="34" charset="-122"/>
              </a:rPr>
              <a:t>（三）创新点</a:t>
            </a:r>
          </a:p>
          <a:p>
            <a:pPr indent="288000" algn="just">
              <a:lnSpc>
                <a:spcPct val="150000"/>
              </a:lnSpc>
            </a:pPr>
            <a:r>
              <a:rPr lang="zh-CN" altLang="zh-CN" sz="1800" b="0" kern="0" dirty="0">
                <a:solidFill>
                  <a:srgbClr val="0000CC"/>
                </a:solidFill>
                <a:effectLst/>
                <a:latin typeface="微软雅黑" panose="020B0503020204020204" pitchFamily="34" charset="-122"/>
                <a:ea typeface="微软雅黑" panose="020B0503020204020204" pitchFamily="34" charset="-122"/>
                <a:cs typeface="仿宋_GB2312"/>
              </a:rPr>
              <a:t>突破已有技术壁垒，技术达到国际先进水平。</a:t>
            </a:r>
            <a:endParaRPr lang="en-US" altLang="zh-CN" sz="1800" b="0" kern="0" dirty="0">
              <a:solidFill>
                <a:srgbClr val="0000CC"/>
              </a:solidFill>
              <a:effectLst/>
              <a:latin typeface="微软雅黑" panose="020B0503020204020204" pitchFamily="34" charset="-122"/>
              <a:ea typeface="微软雅黑" panose="020B0503020204020204" pitchFamily="34" charset="-122"/>
              <a:cs typeface="仿宋_GB2312"/>
            </a:endParaRPr>
          </a:p>
          <a:p>
            <a:pPr indent="288000" algn="just">
              <a:lnSpc>
                <a:spcPct val="150000"/>
              </a:lnSpc>
            </a:pPr>
            <a:r>
              <a:rPr lang="en-US" altLang="zh-CN" sz="1800" b="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b="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rPr>
              <a:t>优化海雾的探测效率，使得探测</a:t>
            </a:r>
            <a:r>
              <a:rPr lang="zh-CN" altLang="en-US" sz="1800" b="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距离能达到</a:t>
            </a:r>
            <a:r>
              <a:rPr lang="en-US" altLang="zh-CN" sz="1800" b="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10 km</a:t>
            </a:r>
            <a:r>
              <a:rPr lang="zh-CN" altLang="en-US" sz="1800" b="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b="0" kern="100" dirty="0">
              <a:solidFill>
                <a:srgbClr val="0000CC"/>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288000" algn="just">
              <a:lnSpc>
                <a:spcPct val="150000"/>
              </a:lnSpc>
            </a:pPr>
            <a:r>
              <a:rPr lang="en-US" altLang="zh-CN" sz="1800" b="0"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b="0"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极小盲区设计，将探测盲区缩小至</a:t>
            </a:r>
            <a:r>
              <a:rPr lang="en-US" altLang="zh-CN" sz="1800" b="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50 m</a:t>
            </a:r>
            <a:r>
              <a:rPr lang="zh-CN" altLang="en-US" sz="1800" b="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以内。</a:t>
            </a:r>
            <a:endParaRPr lang="en-US" altLang="zh-CN" sz="1800" b="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88000" algn="just">
              <a:lnSpc>
                <a:spcPct val="150000"/>
              </a:lnSpc>
            </a:pPr>
            <a:r>
              <a:rPr lang="en-US" altLang="zh-CN" sz="1800" b="0"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0"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利用</a:t>
            </a:r>
            <a:r>
              <a:rPr lang="zh-CN" altLang="en-US" sz="1800" b="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前向反演算法</a:t>
            </a:r>
            <a:r>
              <a:rPr lang="zh-CN" altLang="en-US" sz="1800" b="0"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获得准确的团雾光学特性参数廓线，提升能见度反演结果的准确性。</a:t>
            </a:r>
            <a:endParaRPr lang="zh-CN" altLang="zh-CN" sz="1800" b="0" kern="100"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18904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5D4C1-98A0-5F75-1EBE-2C034344296E}"/>
              </a:ext>
            </a:extLst>
          </p:cNvPr>
          <p:cNvSpPr>
            <a:spLocks noGrp="1"/>
          </p:cNvSpPr>
          <p:nvPr>
            <p:ph type="title"/>
          </p:nvPr>
        </p:nvSpPr>
        <p:spPr/>
        <p:txBody>
          <a:bodyPr/>
          <a:lstStyle/>
          <a:p>
            <a:r>
              <a:rPr lang="zh-CN" altLang="en-US" dirty="0"/>
              <a:t>激光测雾雷达样机设计</a:t>
            </a:r>
          </a:p>
        </p:txBody>
      </p:sp>
      <p:sp>
        <p:nvSpPr>
          <p:cNvPr id="5" name="文本框 4">
            <a:extLst>
              <a:ext uri="{FF2B5EF4-FFF2-40B4-BE49-F238E27FC236}">
                <a16:creationId xmlns:a16="http://schemas.microsoft.com/office/drawing/2014/main" id="{EB5956E3-CE5E-27A3-1368-0B550735970E}"/>
              </a:ext>
            </a:extLst>
          </p:cNvPr>
          <p:cNvSpPr txBox="1"/>
          <p:nvPr/>
        </p:nvSpPr>
        <p:spPr>
          <a:xfrm>
            <a:off x="838200" y="1509236"/>
            <a:ext cx="11080750" cy="923330"/>
          </a:xfrm>
          <a:prstGeom prst="rect">
            <a:avLst/>
          </a:prstGeom>
          <a:noFill/>
        </p:spPr>
        <p:txBody>
          <a:bodyPr wrap="square">
            <a:spAutoFit/>
          </a:bodyPr>
          <a:lstStyle/>
          <a:p>
            <a:pPr>
              <a:buClr>
                <a:srgbClr val="FF0000"/>
              </a:buClr>
            </a:pPr>
            <a:r>
              <a:rPr lang="zh-CN" altLang="en-US" dirty="0">
                <a:solidFill>
                  <a:srgbClr val="0000CC"/>
                </a:solidFill>
                <a:latin typeface="微软雅黑" panose="020B0503020204020204" pitchFamily="34" charset="-122"/>
                <a:ea typeface="微软雅黑" panose="020B0503020204020204" pitchFamily="34" charset="-122"/>
              </a:rPr>
              <a:t>基于</a:t>
            </a:r>
            <a:r>
              <a:rPr lang="zh-CN" altLang="en-US" dirty="0">
                <a:solidFill>
                  <a:srgbClr val="FF0000"/>
                </a:solidFill>
                <a:latin typeface="微软雅黑" panose="020B0503020204020204" pitchFamily="34" charset="-122"/>
                <a:ea typeface="微软雅黑" panose="020B0503020204020204" pitchFamily="34" charset="-122"/>
              </a:rPr>
              <a:t>激光雷达方程</a:t>
            </a:r>
            <a:r>
              <a:rPr lang="zh-CN" altLang="en-US" dirty="0">
                <a:solidFill>
                  <a:srgbClr val="0000CC"/>
                </a:solidFill>
                <a:latin typeface="微软雅黑" panose="020B0503020204020204" pitchFamily="34" charset="-122"/>
                <a:ea typeface="微软雅黑" panose="020B0503020204020204" pitchFamily="34" charset="-122"/>
              </a:rPr>
              <a:t>和</a:t>
            </a:r>
            <a:r>
              <a:rPr lang="zh-CN" altLang="en-US" dirty="0">
                <a:solidFill>
                  <a:srgbClr val="FF0000"/>
                </a:solidFill>
                <a:latin typeface="微软雅黑" panose="020B0503020204020204" pitchFamily="34" charset="-122"/>
                <a:ea typeface="微软雅黑" panose="020B0503020204020204" pitchFamily="34" charset="-122"/>
              </a:rPr>
              <a:t>太阳背景的光谱特征</a:t>
            </a:r>
            <a:r>
              <a:rPr lang="zh-CN" altLang="en-US" dirty="0">
                <a:solidFill>
                  <a:srgbClr val="0000CC"/>
                </a:solidFill>
                <a:latin typeface="微软雅黑" panose="020B0503020204020204" pitchFamily="34" charset="-122"/>
                <a:ea typeface="微软雅黑" panose="020B0503020204020204" pitchFamily="34" charset="-122"/>
              </a:rPr>
              <a:t>，搭建了激光测雾雷达的系统仿真模型；结合海雾典型光学特性、近地表大气分子与典型海洋气溶胶的分布特征，对具有不同雷达硬件参数的系统进行了信号仿真，确定了能达到最远探测距离</a:t>
            </a:r>
            <a:r>
              <a:rPr lang="en-US" altLang="zh-CN" dirty="0">
                <a:solidFill>
                  <a:srgbClr val="0000CC"/>
                </a:solidFill>
                <a:latin typeface="微软雅黑" panose="020B0503020204020204" pitchFamily="34" charset="-122"/>
                <a:ea typeface="微软雅黑" panose="020B0503020204020204" pitchFamily="34" charset="-122"/>
              </a:rPr>
              <a:t>10 km</a:t>
            </a:r>
            <a:r>
              <a:rPr lang="zh-CN" altLang="en-US" dirty="0">
                <a:solidFill>
                  <a:srgbClr val="0000CC"/>
                </a:solidFill>
                <a:latin typeface="微软雅黑" panose="020B0503020204020204" pitchFamily="34" charset="-122"/>
                <a:ea typeface="微软雅黑" panose="020B0503020204020204" pitchFamily="34" charset="-122"/>
              </a:rPr>
              <a:t>的系统参数。</a:t>
            </a:r>
            <a:endParaRPr lang="en-US" altLang="zh-CN" dirty="0">
              <a:solidFill>
                <a:srgbClr val="0000CC"/>
              </a:solidFill>
              <a:latin typeface="微软雅黑" panose="020B0503020204020204" pitchFamily="34" charset="-122"/>
              <a:ea typeface="微软雅黑" panose="020B0503020204020204" pitchFamily="34" charset="-122"/>
            </a:endParaRPr>
          </a:p>
        </p:txBody>
      </p:sp>
      <p:pic>
        <p:nvPicPr>
          <p:cNvPr id="11" name="Picture 2">
            <a:extLst>
              <a:ext uri="{FF2B5EF4-FFF2-40B4-BE49-F238E27FC236}">
                <a16:creationId xmlns:a16="http://schemas.microsoft.com/office/drawing/2014/main" id="{E0707EB9-FDFB-A9CA-979D-686A725E49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1364" y="3304176"/>
            <a:ext cx="3115538"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54206CD-2B1C-B3C2-5103-7639D6272685}"/>
                  </a:ext>
                </a:extLst>
              </p:cNvPr>
              <p:cNvSpPr txBox="1"/>
              <p:nvPr/>
            </p:nvSpPr>
            <p:spPr>
              <a:xfrm>
                <a:off x="-93072" y="5042931"/>
                <a:ext cx="4509097" cy="746166"/>
              </a:xfrm>
              <a:prstGeom prst="rect">
                <a:avLst/>
              </a:prstGeom>
              <a:noFill/>
              <a:ln w="25400" cap="flat" cmpd="sng" algn="ctr">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zh-CN"/>
                </a:defPPr>
                <a:lvl1pPr>
                  <a:defRPr sz="1400" i="1">
                    <a:solidFill>
                      <a:schemeClr val="tx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𝑆𝑁𝑅</m:t>
                      </m:r>
                      <m:d>
                        <m:dPr>
                          <m:ctrlPr>
                            <a:rPr lang="zh-CN" altLang="en-US" i="1">
                              <a:latin typeface="Cambria Math" panose="02040503050406030204" pitchFamily="18" charset="0"/>
                            </a:rPr>
                          </m:ctrlPr>
                        </m:dPr>
                        <m:e>
                          <m:r>
                            <a:rPr lang="zh-CN" altLang="en-US">
                              <a:latin typeface="Cambria Math" panose="02040503050406030204" pitchFamily="18" charset="0"/>
                            </a:rPr>
                            <m:t>𝑧</m:t>
                          </m:r>
                        </m:e>
                      </m:d>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a:latin typeface="Cambria Math" panose="02040503050406030204" pitchFamily="18" charset="0"/>
                                </a:rPr>
                                <m:t>𝑁</m:t>
                              </m:r>
                            </m:e>
                            <m:sub>
                              <m:r>
                                <a:rPr lang="zh-CN" altLang="en-US">
                                  <a:latin typeface="Cambria Math" panose="02040503050406030204" pitchFamily="18" charset="0"/>
                                </a:rPr>
                                <m:t>𝑠</m:t>
                              </m:r>
                            </m:sub>
                          </m:sSub>
                          <m:d>
                            <m:dPr>
                              <m:ctrlPr>
                                <a:rPr lang="zh-CN" altLang="en-US" i="1">
                                  <a:latin typeface="Cambria Math" panose="02040503050406030204" pitchFamily="18" charset="0"/>
                                </a:rPr>
                              </m:ctrlPr>
                            </m:dPr>
                            <m:e>
                              <m:r>
                                <a:rPr lang="zh-CN" altLang="en-US">
                                  <a:latin typeface="Cambria Math" panose="02040503050406030204" pitchFamily="18" charset="0"/>
                                </a:rPr>
                                <m:t>𝑧</m:t>
                              </m:r>
                            </m:e>
                          </m:d>
                        </m:num>
                        <m:den>
                          <m:sSub>
                            <m:sSubPr>
                              <m:ctrlPr>
                                <a:rPr lang="zh-CN" altLang="en-US" i="1">
                                  <a:latin typeface="Cambria Math" panose="02040503050406030204" pitchFamily="18" charset="0"/>
                                </a:rPr>
                              </m:ctrlPr>
                            </m:sSubPr>
                            <m:e>
                              <m:r>
                                <a:rPr lang="zh-CN" altLang="en-US">
                                  <a:latin typeface="Cambria Math" panose="02040503050406030204" pitchFamily="18" charset="0"/>
                                </a:rPr>
                                <m:t>𝜎</m:t>
                              </m:r>
                            </m:e>
                            <m:sub>
                              <m:r>
                                <a:rPr lang="zh-CN" altLang="en-US">
                                  <a:latin typeface="Cambria Math" panose="02040503050406030204" pitchFamily="18" charset="0"/>
                                </a:rPr>
                                <m:t>𝑃</m:t>
                              </m:r>
                              <m:r>
                                <a:rPr lang="zh-CN" altLang="en-US">
                                  <a:latin typeface="Cambria Math" panose="02040503050406030204" pitchFamily="18" charset="0"/>
                                </a:rPr>
                                <m:t>′</m:t>
                              </m:r>
                            </m:sub>
                          </m:sSub>
                        </m:den>
                      </m:f>
                      <m:r>
                        <a:rPr lang="zh-CN" altLang="en-US">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a:latin typeface="Cambria Math" panose="02040503050406030204" pitchFamily="18" charset="0"/>
                                </a:rPr>
                                <m:t>𝑃</m:t>
                              </m:r>
                            </m:e>
                            <m:sup>
                              <m:r>
                                <a:rPr lang="zh-CN" altLang="en-US">
                                  <a:latin typeface="Cambria Math" panose="02040503050406030204" pitchFamily="18" charset="0"/>
                                </a:rPr>
                                <m:t>′</m:t>
                              </m:r>
                            </m:sup>
                          </m:sSup>
                          <m:d>
                            <m:dPr>
                              <m:ctrlPr>
                                <a:rPr lang="zh-CN" altLang="en-US" i="1">
                                  <a:latin typeface="Cambria Math" panose="02040503050406030204" pitchFamily="18" charset="0"/>
                                </a:rPr>
                              </m:ctrlPr>
                            </m:dPr>
                            <m:e>
                              <m:r>
                                <a:rPr lang="zh-CN" altLang="en-US">
                                  <a:latin typeface="Cambria Math" panose="02040503050406030204" pitchFamily="18" charset="0"/>
                                </a:rPr>
                                <m:t>𝑧</m:t>
                              </m:r>
                            </m:e>
                          </m:d>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𝑁</m:t>
                              </m:r>
                            </m:e>
                            <m:sub>
                              <m:r>
                                <a:rPr lang="zh-CN" altLang="en-US">
                                  <a:latin typeface="Cambria Math" panose="02040503050406030204" pitchFamily="18" charset="0"/>
                                </a:rPr>
                                <m:t>𝐵</m:t>
                              </m:r>
                            </m:sub>
                          </m:sSub>
                          <m:d>
                            <m:dPr>
                              <m:ctrlPr>
                                <a:rPr lang="zh-CN" altLang="en-US" i="1">
                                  <a:latin typeface="Cambria Math" panose="02040503050406030204" pitchFamily="18" charset="0"/>
                                </a:rPr>
                              </m:ctrlPr>
                            </m:dPr>
                            <m:e>
                              <m:r>
                                <a:rPr lang="zh-CN" altLang="en-US">
                                  <a:latin typeface="Cambria Math" panose="02040503050406030204" pitchFamily="18" charset="0"/>
                                </a:rPr>
                                <m:t>𝜆</m:t>
                              </m:r>
                            </m:e>
                          </m:d>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𝑁</m:t>
                              </m:r>
                            </m:e>
                            <m:sub>
                              <m:r>
                                <a:rPr lang="zh-CN" altLang="en-US">
                                  <a:latin typeface="Cambria Math" panose="02040503050406030204" pitchFamily="18" charset="0"/>
                                </a:rPr>
                                <m:t>𝐷</m:t>
                              </m:r>
                            </m:sub>
                          </m:sSub>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a:latin typeface="Cambria Math" panose="02040503050406030204" pitchFamily="18" charset="0"/>
                                    </a:rPr>
                                    <m:t>𝑃</m:t>
                                  </m:r>
                                </m:e>
                                <m:sup>
                                  <m:r>
                                    <a:rPr lang="zh-CN" altLang="en-US">
                                      <a:latin typeface="Cambria Math" panose="02040503050406030204" pitchFamily="18" charset="0"/>
                                    </a:rPr>
                                    <m:t>′</m:t>
                                  </m:r>
                                </m:sup>
                              </m:sSup>
                              <m:d>
                                <m:dPr>
                                  <m:ctrlPr>
                                    <a:rPr lang="zh-CN" altLang="en-US" i="1">
                                      <a:latin typeface="Cambria Math" panose="02040503050406030204" pitchFamily="18" charset="0"/>
                                    </a:rPr>
                                  </m:ctrlPr>
                                </m:dPr>
                                <m:e>
                                  <m:r>
                                    <a:rPr lang="zh-CN" altLang="en-US">
                                      <a:latin typeface="Cambria Math" panose="02040503050406030204" pitchFamily="18" charset="0"/>
                                    </a:rPr>
                                    <m:t>𝑧</m:t>
                                  </m:r>
                                </m:e>
                              </m:d>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𝑁</m:t>
                                  </m:r>
                                </m:e>
                                <m:sub>
                                  <m:r>
                                    <a:rPr lang="zh-CN" altLang="en-US">
                                      <a:latin typeface="Cambria Math" panose="02040503050406030204" pitchFamily="18" charset="0"/>
                                    </a:rPr>
                                    <m:t>𝐵</m:t>
                                  </m:r>
                                </m:sub>
                              </m:sSub>
                              <m:d>
                                <m:dPr>
                                  <m:ctrlPr>
                                    <a:rPr lang="zh-CN" altLang="en-US" i="1">
                                      <a:latin typeface="Cambria Math" panose="02040503050406030204" pitchFamily="18" charset="0"/>
                                    </a:rPr>
                                  </m:ctrlPr>
                                </m:dPr>
                                <m:e>
                                  <m:r>
                                    <a:rPr lang="zh-CN" altLang="en-US">
                                      <a:latin typeface="Cambria Math" panose="02040503050406030204" pitchFamily="18" charset="0"/>
                                    </a:rPr>
                                    <m:t>𝜆</m:t>
                                  </m:r>
                                </m:e>
                              </m:d>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𝑁</m:t>
                                  </m:r>
                                </m:e>
                                <m:sub>
                                  <m:r>
                                    <a:rPr lang="zh-CN" altLang="en-US">
                                      <a:latin typeface="Cambria Math" panose="02040503050406030204" pitchFamily="18" charset="0"/>
                                    </a:rPr>
                                    <m:t>𝐷</m:t>
                                  </m:r>
                                </m:sub>
                              </m:sSub>
                            </m:e>
                          </m:rad>
                        </m:den>
                      </m:f>
                    </m:oMath>
                  </m:oMathPara>
                </a14:m>
                <a:endParaRPr lang="zh-CN" altLang="en-US" dirty="0"/>
              </a:p>
            </p:txBody>
          </p:sp>
        </mc:Choice>
        <mc:Fallback xmlns="">
          <p:sp>
            <p:nvSpPr>
              <p:cNvPr id="12" name="文本框 11">
                <a:extLst>
                  <a:ext uri="{FF2B5EF4-FFF2-40B4-BE49-F238E27FC236}">
                    <a16:creationId xmlns:a16="http://schemas.microsoft.com/office/drawing/2014/main" id="{A54206CD-2B1C-B3C2-5103-7639D6272685}"/>
                  </a:ext>
                </a:extLst>
              </p:cNvPr>
              <p:cNvSpPr txBox="1">
                <a:spLocks noRot="1" noChangeAspect="1" noMove="1" noResize="1" noEditPoints="1" noAdjustHandles="1" noChangeArrowheads="1" noChangeShapeType="1" noTextEdit="1"/>
              </p:cNvSpPr>
              <p:nvPr/>
            </p:nvSpPr>
            <p:spPr>
              <a:xfrm>
                <a:off x="-93072" y="5042931"/>
                <a:ext cx="4509097" cy="746166"/>
              </a:xfrm>
              <a:prstGeom prst="rect">
                <a:avLst/>
              </a:prstGeom>
              <a:blipFill>
                <a:blip r:embed="rId3"/>
                <a:stretch>
                  <a:fillRect/>
                </a:stretch>
              </a:blipFill>
              <a:ln w="25400" cap="flat" cmpd="sng" algn="ctr">
                <a:noFill/>
                <a:prstDash val="solid"/>
              </a:ln>
              <a:effectLst>
                <a:glow rad="63500">
                  <a:schemeClr val="accent1">
                    <a:satMod val="175000"/>
                    <a:alpha val="40000"/>
                  </a:schemeClr>
                </a:glo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CD90CE7-FC04-AF48-9233-9C910634A51A}"/>
                  </a:ext>
                </a:extLst>
              </p:cNvPr>
              <p:cNvSpPr txBox="1"/>
              <p:nvPr/>
            </p:nvSpPr>
            <p:spPr>
              <a:xfrm>
                <a:off x="38706" y="3176636"/>
                <a:ext cx="4176464" cy="566052"/>
              </a:xfrm>
              <a:prstGeom prst="rect">
                <a:avLst/>
              </a:prstGeom>
              <a:noFill/>
              <a:ln w="25400" cap="flat" cmpd="sng" algn="ctr">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zh-CN"/>
                </a:defPPr>
                <a:lvl1pPr>
                  <a:defRPr i="1">
                    <a:solidFill>
                      <a:schemeClr val="tx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zh-CN" altLang="en-US" sz="1400" smtClean="0">
                          <a:latin typeface="Cambria Math" panose="02040503050406030204" pitchFamily="18" charset="0"/>
                        </a:rPr>
                        <m:t>𝑃</m:t>
                      </m:r>
                      <m:d>
                        <m:dPr>
                          <m:ctrlPr>
                            <a:rPr lang="zh-CN" altLang="en-US" sz="1400" i="1">
                              <a:latin typeface="Cambria Math" panose="02040503050406030204" pitchFamily="18" charset="0"/>
                            </a:rPr>
                          </m:ctrlPr>
                        </m:dPr>
                        <m:e>
                          <m:r>
                            <a:rPr lang="zh-CN" altLang="en-US" sz="1400">
                              <a:latin typeface="Cambria Math" panose="02040503050406030204" pitchFamily="18" charset="0"/>
                            </a:rPr>
                            <m:t>𝑧</m:t>
                          </m:r>
                        </m:e>
                      </m:d>
                      <m:r>
                        <a:rPr lang="zh-CN" altLang="en-US" sz="1400">
                          <a:latin typeface="Cambria Math" panose="02040503050406030204" pitchFamily="18" charset="0"/>
                        </a:rPr>
                        <m:t>=</m:t>
                      </m:r>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a:latin typeface="Cambria Math" panose="02040503050406030204" pitchFamily="18" charset="0"/>
                                </a:rPr>
                                <m:t>𝑇</m:t>
                              </m:r>
                            </m:e>
                            <m:sub>
                              <m:r>
                                <a:rPr lang="zh-CN" altLang="en-US" sz="1400">
                                  <a:latin typeface="Cambria Math" panose="02040503050406030204" pitchFamily="18" charset="0"/>
                                </a:rPr>
                                <m:t>𝐿</m:t>
                              </m:r>
                            </m:sub>
                          </m:sSub>
                          <m:sSub>
                            <m:sSubPr>
                              <m:ctrlPr>
                                <a:rPr lang="zh-CN" altLang="en-US" sz="1400" i="1">
                                  <a:latin typeface="Cambria Math" panose="02040503050406030204" pitchFamily="18" charset="0"/>
                                </a:rPr>
                              </m:ctrlPr>
                            </m:sSubPr>
                            <m:e>
                              <m:r>
                                <a:rPr lang="zh-CN" altLang="en-US" sz="1400">
                                  <a:latin typeface="Cambria Math" panose="02040503050406030204" pitchFamily="18" charset="0"/>
                                </a:rPr>
                                <m:t>𝐸</m:t>
                              </m:r>
                            </m:e>
                            <m:sub>
                              <m:r>
                                <a:rPr lang="zh-CN" altLang="en-US" sz="1400">
                                  <a:latin typeface="Cambria Math" panose="02040503050406030204" pitchFamily="18" charset="0"/>
                                </a:rPr>
                                <m:t>0</m:t>
                              </m:r>
                            </m:sub>
                          </m:sSub>
                          <m:r>
                            <a:rPr lang="zh-CN" altLang="en-US" sz="1400">
                              <a:latin typeface="Cambria Math" panose="02040503050406030204" pitchFamily="18" charset="0"/>
                            </a:rPr>
                            <m:t>𝑐</m:t>
                          </m:r>
                          <m:sSub>
                            <m:sSubPr>
                              <m:ctrlPr>
                                <a:rPr lang="zh-CN" altLang="en-US" sz="1400" i="1">
                                  <a:latin typeface="Cambria Math" panose="02040503050406030204" pitchFamily="18" charset="0"/>
                                </a:rPr>
                              </m:ctrlPr>
                            </m:sSubPr>
                            <m:e>
                              <m:r>
                                <a:rPr lang="zh-CN" altLang="en-US" sz="1400">
                                  <a:latin typeface="Cambria Math" panose="02040503050406030204" pitchFamily="18" charset="0"/>
                                </a:rPr>
                                <m:t>𝐴</m:t>
                              </m:r>
                            </m:e>
                            <m:sub>
                              <m:r>
                                <a:rPr lang="zh-CN" altLang="en-US" sz="1400">
                                  <a:latin typeface="Cambria Math" panose="02040503050406030204" pitchFamily="18" charset="0"/>
                                </a:rPr>
                                <m:t>𝑅</m:t>
                              </m:r>
                            </m:sub>
                          </m:sSub>
                          <m:r>
                            <a:rPr lang="zh-CN" altLang="en-US" sz="1400">
                              <a:latin typeface="Cambria Math" panose="02040503050406030204" pitchFamily="18" charset="0"/>
                            </a:rPr>
                            <m:t>𝛽</m:t>
                          </m:r>
                          <m:d>
                            <m:dPr>
                              <m:ctrlPr>
                                <a:rPr lang="zh-CN" altLang="en-US" sz="1400" i="1">
                                  <a:latin typeface="Cambria Math" panose="02040503050406030204" pitchFamily="18" charset="0"/>
                                </a:rPr>
                              </m:ctrlPr>
                            </m:dPr>
                            <m:e>
                              <m:r>
                                <a:rPr lang="zh-CN" altLang="en-US" sz="1400">
                                  <a:latin typeface="Cambria Math" panose="02040503050406030204" pitchFamily="18" charset="0"/>
                                </a:rPr>
                                <m:t>𝑧</m:t>
                              </m:r>
                            </m:e>
                          </m:d>
                          <m:func>
                            <m:funcPr>
                              <m:ctrlPr>
                                <a:rPr lang="zh-CN" altLang="en-US" sz="1400" i="1">
                                  <a:latin typeface="Cambria Math" panose="02040503050406030204" pitchFamily="18" charset="0"/>
                                </a:rPr>
                              </m:ctrlPr>
                            </m:funcPr>
                            <m:fName>
                              <m:r>
                                <m:rPr>
                                  <m:sty m:val="p"/>
                                </m:rPr>
                                <a:rPr lang="zh-CN" altLang="en-US" sz="1400">
                                  <a:latin typeface="Cambria Math" panose="02040503050406030204" pitchFamily="18" charset="0"/>
                                </a:rPr>
                                <m:t>exp</m:t>
                              </m:r>
                            </m:fName>
                            <m:e>
                              <m:d>
                                <m:dPr>
                                  <m:begChr m:val="["/>
                                  <m:endChr m:val="]"/>
                                  <m:ctrlPr>
                                    <a:rPr lang="zh-CN" altLang="en-US" sz="1400" i="1">
                                      <a:latin typeface="Cambria Math" panose="02040503050406030204" pitchFamily="18" charset="0"/>
                                    </a:rPr>
                                  </m:ctrlPr>
                                </m:dPr>
                                <m:e>
                                  <m:r>
                                    <a:rPr lang="zh-CN" altLang="en-US" sz="1400">
                                      <a:latin typeface="Cambria Math" panose="02040503050406030204" pitchFamily="18" charset="0"/>
                                    </a:rPr>
                                    <m:t>−2</m:t>
                                  </m:r>
                                  <m:nary>
                                    <m:naryPr>
                                      <m:limLoc m:val="subSup"/>
                                      <m:ctrlPr>
                                        <a:rPr lang="zh-CN" altLang="en-US" sz="1400" i="1">
                                          <a:latin typeface="Cambria Math" panose="02040503050406030204" pitchFamily="18" charset="0"/>
                                        </a:rPr>
                                      </m:ctrlPr>
                                    </m:naryPr>
                                    <m:sub>
                                      <m:r>
                                        <a:rPr lang="zh-CN" altLang="en-US" sz="1400">
                                          <a:latin typeface="Cambria Math" panose="02040503050406030204" pitchFamily="18" charset="0"/>
                                        </a:rPr>
                                        <m:t>0</m:t>
                                      </m:r>
                                    </m:sub>
                                    <m:sup>
                                      <m:r>
                                        <a:rPr lang="zh-CN" altLang="en-US" sz="1400">
                                          <a:latin typeface="Cambria Math" panose="02040503050406030204" pitchFamily="18" charset="0"/>
                                        </a:rPr>
                                        <m:t>𝑧</m:t>
                                      </m:r>
                                    </m:sup>
                                    <m:e>
                                      <m:r>
                                        <a:rPr lang="zh-CN" altLang="en-US" sz="1400">
                                          <a:latin typeface="Cambria Math" panose="02040503050406030204" pitchFamily="18" charset="0"/>
                                        </a:rPr>
                                        <m:t>𝛼</m:t>
                                      </m:r>
                                      <m:d>
                                        <m:dPr>
                                          <m:ctrlPr>
                                            <a:rPr lang="zh-CN" altLang="en-US" sz="1400" i="1">
                                              <a:latin typeface="Cambria Math" panose="02040503050406030204" pitchFamily="18" charset="0"/>
                                            </a:rPr>
                                          </m:ctrlPr>
                                        </m:dPr>
                                        <m:e>
                                          <m:r>
                                            <a:rPr lang="zh-CN" altLang="en-US" sz="1400">
                                              <a:latin typeface="Cambria Math" panose="02040503050406030204" pitchFamily="18" charset="0"/>
                                            </a:rPr>
                                            <m:t>𝑧</m:t>
                                          </m:r>
                                          <m:r>
                                            <a:rPr lang="zh-CN" altLang="en-US" sz="1400">
                                              <a:latin typeface="Cambria Math" panose="02040503050406030204" pitchFamily="18" charset="0"/>
                                            </a:rPr>
                                            <m:t>′</m:t>
                                          </m:r>
                                        </m:e>
                                      </m:d>
                                      <m:r>
                                        <m:rPr>
                                          <m:sty m:val="p"/>
                                        </m:rPr>
                                        <a:rPr lang="zh-CN" altLang="en-US" sz="1400">
                                          <a:latin typeface="Cambria Math" panose="02040503050406030204" pitchFamily="18" charset="0"/>
                                        </a:rPr>
                                        <m:t>d</m:t>
                                      </m:r>
                                      <m:r>
                                        <a:rPr lang="zh-CN" altLang="en-US" sz="1400">
                                          <a:latin typeface="Cambria Math" panose="02040503050406030204" pitchFamily="18" charset="0"/>
                                        </a:rPr>
                                        <m:t>𝑧</m:t>
                                      </m:r>
                                      <m:r>
                                        <a:rPr lang="zh-CN" altLang="en-US" sz="1400">
                                          <a:latin typeface="Cambria Math" panose="02040503050406030204" pitchFamily="18" charset="0"/>
                                        </a:rPr>
                                        <m:t>′</m:t>
                                      </m:r>
                                    </m:e>
                                  </m:nary>
                                </m:e>
                              </m:d>
                            </m:e>
                          </m:func>
                        </m:num>
                        <m:den>
                          <m:r>
                            <a:rPr lang="zh-CN" altLang="en-US" sz="1400">
                              <a:latin typeface="Cambria Math" panose="02040503050406030204" pitchFamily="18" charset="0"/>
                            </a:rPr>
                            <m:t>2</m:t>
                          </m:r>
                          <m:sSup>
                            <m:sSupPr>
                              <m:ctrlPr>
                                <a:rPr lang="zh-CN" altLang="en-US" sz="1400" i="1">
                                  <a:latin typeface="Cambria Math" panose="02040503050406030204" pitchFamily="18" charset="0"/>
                                </a:rPr>
                              </m:ctrlPr>
                            </m:sSupPr>
                            <m:e>
                              <m:r>
                                <a:rPr lang="zh-CN" altLang="en-US" sz="1400">
                                  <a:latin typeface="Cambria Math" panose="02040503050406030204" pitchFamily="18" charset="0"/>
                                </a:rPr>
                                <m:t>𝑧</m:t>
                              </m:r>
                            </m:e>
                            <m:sup>
                              <m:r>
                                <a:rPr lang="zh-CN" altLang="en-US" sz="1400">
                                  <a:latin typeface="Cambria Math" panose="02040503050406030204" pitchFamily="18" charset="0"/>
                                </a:rPr>
                                <m:t>2</m:t>
                              </m:r>
                            </m:sup>
                          </m:sSup>
                        </m:den>
                      </m:f>
                    </m:oMath>
                  </m:oMathPara>
                </a14:m>
                <a:endParaRPr lang="zh-CN" altLang="en-US" sz="1400" dirty="0"/>
              </a:p>
            </p:txBody>
          </p:sp>
        </mc:Choice>
        <mc:Fallback xmlns="">
          <p:sp>
            <p:nvSpPr>
              <p:cNvPr id="13" name="文本框 12">
                <a:extLst>
                  <a:ext uri="{FF2B5EF4-FFF2-40B4-BE49-F238E27FC236}">
                    <a16:creationId xmlns:a16="http://schemas.microsoft.com/office/drawing/2014/main" id="{ACD90CE7-FC04-AF48-9233-9C910634A51A}"/>
                  </a:ext>
                </a:extLst>
              </p:cNvPr>
              <p:cNvSpPr txBox="1">
                <a:spLocks noRot="1" noChangeAspect="1" noMove="1" noResize="1" noEditPoints="1" noAdjustHandles="1" noChangeArrowheads="1" noChangeShapeType="1" noTextEdit="1"/>
              </p:cNvSpPr>
              <p:nvPr/>
            </p:nvSpPr>
            <p:spPr>
              <a:xfrm>
                <a:off x="38706" y="3176636"/>
                <a:ext cx="4176464" cy="566052"/>
              </a:xfrm>
              <a:prstGeom prst="rect">
                <a:avLst/>
              </a:prstGeom>
              <a:blipFill>
                <a:blip r:embed="rId4"/>
                <a:stretch>
                  <a:fillRect/>
                </a:stretch>
              </a:blipFill>
              <a:ln w="25400" cap="flat" cmpd="sng" algn="ctr">
                <a:noFill/>
                <a:prstDash val="solid"/>
              </a:ln>
              <a:effectLst>
                <a:glow rad="63500">
                  <a:schemeClr val="accent1">
                    <a:satMod val="175000"/>
                    <a:alpha val="40000"/>
                  </a:schemeClr>
                </a:glo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DF30476-F1A0-6CE6-81E1-698B9CFC6464}"/>
                  </a:ext>
                </a:extLst>
              </p:cNvPr>
              <p:cNvSpPr txBox="1"/>
              <p:nvPr/>
            </p:nvSpPr>
            <p:spPr>
              <a:xfrm>
                <a:off x="540964" y="4534293"/>
                <a:ext cx="4326541" cy="561564"/>
              </a:xfrm>
              <a:prstGeom prst="rect">
                <a:avLst/>
              </a:prstGeom>
              <a:noFill/>
              <a:ln w="25400" cap="flat" cmpd="sng" algn="ctr">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zh-CN"/>
                </a:defPPr>
                <a:lvl1pPr>
                  <a:defRPr sz="1400" i="1">
                    <a:solidFill>
                      <a:schemeClr val="tx1"/>
                    </a:solidFill>
                    <a:latin typeface="Cambria Math" panose="02040503050406030204" pitchFamily="18" charset="0"/>
                  </a:defRPr>
                </a:lvl1pPr>
              </a:lstStyle>
              <a:p>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𝑁</m:t>
                        </m:r>
                      </m:e>
                      <m:sub>
                        <m:r>
                          <a:rPr lang="en-US" altLang="zh-CN">
                            <a:latin typeface="Cambria Math" panose="02040503050406030204" pitchFamily="18" charset="0"/>
                          </a:rPr>
                          <m:t>𝐵</m:t>
                        </m:r>
                      </m:sub>
                    </m:sSub>
                    <m:d>
                      <m:dPr>
                        <m:ctrlPr>
                          <a:rPr lang="zh-CN" altLang="zh-CN" i="1">
                            <a:latin typeface="Cambria Math" panose="02040503050406030204" pitchFamily="18" charset="0"/>
                          </a:rPr>
                        </m:ctrlPr>
                      </m:dPr>
                      <m:e>
                        <m:r>
                          <a:rPr lang="en-US" altLang="zh-CN">
                            <a:latin typeface="Cambria Math" panose="02040503050406030204" pitchFamily="18" charset="0"/>
                          </a:rPr>
                          <m:t>𝑧</m:t>
                        </m:r>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𝐶</m:t>
                        </m:r>
                      </m:e>
                      <m:sub>
                        <m:r>
                          <a:rPr lang="en-US" altLang="zh-CN">
                            <a:latin typeface="Cambria Math" panose="02040503050406030204" pitchFamily="18" charset="0"/>
                          </a:rPr>
                          <m:t>𝑇</m:t>
                        </m:r>
                      </m:sub>
                    </m:sSub>
                    <m:sSub>
                      <m:sSubPr>
                        <m:ctrlPr>
                          <a:rPr lang="zh-CN" altLang="zh-CN" i="1">
                            <a:latin typeface="Cambria Math" panose="02040503050406030204" pitchFamily="18" charset="0"/>
                          </a:rPr>
                        </m:ctrlPr>
                      </m:sSubPr>
                      <m:e>
                        <m:r>
                          <a:rPr lang="en-US" altLang="zh-CN">
                            <a:latin typeface="Cambria Math" panose="02040503050406030204" pitchFamily="18" charset="0"/>
                          </a:rPr>
                          <m:t>𝑇</m:t>
                        </m:r>
                      </m:e>
                      <m:sub>
                        <m:r>
                          <a:rPr lang="en-US" altLang="zh-CN">
                            <a:latin typeface="Cambria Math" panose="02040503050406030204" pitchFamily="18" charset="0"/>
                          </a:rPr>
                          <m:t>𝑅</m:t>
                        </m:r>
                      </m:sub>
                    </m:sSub>
                    <m:sSub>
                      <m:sSubPr>
                        <m:ctrlPr>
                          <a:rPr lang="zh-CN"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𝐵</m:t>
                        </m:r>
                      </m:sub>
                    </m:sSub>
                    <m:r>
                      <a:rPr lang="en-US" altLang="zh-CN">
                        <a:latin typeface="Cambria Math" panose="02040503050406030204" pitchFamily="18" charset="0"/>
                      </a:rPr>
                      <m:t>𝜋</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a:latin typeface="Cambria Math" panose="02040503050406030204" pitchFamily="18" charset="0"/>
                                  </a:rPr>
                                  <m:t>𝜃</m:t>
                                </m:r>
                              </m:num>
                              <m:den>
                                <m:r>
                                  <a:rPr lang="en-US" altLang="zh-CN">
                                    <a:latin typeface="Cambria Math" panose="02040503050406030204" pitchFamily="18" charset="0"/>
                                  </a:rPr>
                                  <m:t>2</m:t>
                                </m:r>
                              </m:den>
                            </m:f>
                          </m:e>
                        </m:d>
                      </m:e>
                      <m:sup>
                        <m:r>
                          <a:rPr lang="en-US" altLang="zh-CN">
                            <a:latin typeface="Cambria Math" panose="02040503050406030204" pitchFamily="18" charset="0"/>
                          </a:rPr>
                          <m:t>2</m:t>
                        </m:r>
                      </m:sup>
                    </m:sSup>
                    <m:r>
                      <m:rPr>
                        <m:sty m:val="p"/>
                      </m:rPr>
                      <a:rPr lang="en-US" altLang="zh-CN">
                        <a:latin typeface="Cambria Math" panose="02040503050406030204" pitchFamily="18" charset="0"/>
                      </a:rPr>
                      <m:t>Δ</m:t>
                    </m:r>
                    <m:r>
                      <a:rPr lang="en-US" altLang="zh-CN">
                        <a:latin typeface="Cambria Math" panose="02040503050406030204" pitchFamily="18" charset="0"/>
                      </a:rPr>
                      <m:t>𝜆</m:t>
                    </m:r>
                    <m:sSub>
                      <m:sSubPr>
                        <m:ctrlPr>
                          <a:rPr lang="zh-CN"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𝑅</m:t>
                        </m:r>
                      </m:sub>
                    </m:sSub>
                    <m:r>
                      <m:rPr>
                        <m:sty m:val="p"/>
                      </m:rPr>
                      <a:rPr lang="en-US" altLang="zh-CN">
                        <a:latin typeface="Cambria Math" panose="02040503050406030204" pitchFamily="18" charset="0"/>
                      </a:rPr>
                      <m:t>Δ</m:t>
                    </m:r>
                    <m:r>
                      <a:rPr lang="en-US" altLang="zh-CN">
                        <a:latin typeface="Cambria Math" panose="02040503050406030204" pitchFamily="18" charset="0"/>
                      </a:rPr>
                      <m:t>𝑡</m:t>
                    </m:r>
                    <m:f>
                      <m:fPr>
                        <m:ctrlPr>
                          <a:rPr lang="zh-CN" altLang="zh-CN" i="1">
                            <a:latin typeface="Cambria Math" panose="02040503050406030204" pitchFamily="18" charset="0"/>
                          </a:rPr>
                        </m:ctrlPr>
                      </m:fPr>
                      <m:num>
                        <m:r>
                          <a:rPr lang="en-US" altLang="zh-CN">
                            <a:latin typeface="Cambria Math" panose="02040503050406030204" pitchFamily="18" charset="0"/>
                          </a:rPr>
                          <m:t>𝜂𝜆</m:t>
                        </m:r>
                      </m:num>
                      <m:den>
                        <m:r>
                          <a:rPr lang="en-US" altLang="zh-CN">
                            <a:latin typeface="Cambria Math" panose="02040503050406030204" pitchFamily="18" charset="0"/>
                          </a:rPr>
                          <m:t>h𝑐</m:t>
                        </m:r>
                      </m:den>
                    </m:f>
                  </m:oMath>
                </a14:m>
                <a:r>
                  <a:rPr lang="en-US" altLang="zh-CN" dirty="0"/>
                  <a:t> </a:t>
                </a:r>
                <a:endParaRPr lang="zh-CN" altLang="en-US" dirty="0"/>
              </a:p>
            </p:txBody>
          </p:sp>
        </mc:Choice>
        <mc:Fallback xmlns="">
          <p:sp>
            <p:nvSpPr>
              <p:cNvPr id="14" name="文本框 13">
                <a:extLst>
                  <a:ext uri="{FF2B5EF4-FFF2-40B4-BE49-F238E27FC236}">
                    <a16:creationId xmlns:a16="http://schemas.microsoft.com/office/drawing/2014/main" id="{ADF30476-F1A0-6CE6-81E1-698B9CFC6464}"/>
                  </a:ext>
                </a:extLst>
              </p:cNvPr>
              <p:cNvSpPr txBox="1">
                <a:spLocks noRot="1" noChangeAspect="1" noMove="1" noResize="1" noEditPoints="1" noAdjustHandles="1" noChangeArrowheads="1" noChangeShapeType="1" noTextEdit="1"/>
              </p:cNvSpPr>
              <p:nvPr/>
            </p:nvSpPr>
            <p:spPr>
              <a:xfrm>
                <a:off x="540964" y="4534293"/>
                <a:ext cx="4326541" cy="561564"/>
              </a:xfrm>
              <a:prstGeom prst="rect">
                <a:avLst/>
              </a:prstGeom>
              <a:blipFill>
                <a:blip r:embed="rId5"/>
                <a:stretch>
                  <a:fillRect/>
                </a:stretch>
              </a:blipFill>
              <a:ln w="25400" cap="flat" cmpd="sng" algn="ctr">
                <a:noFill/>
                <a:prstDash val="solid"/>
              </a:ln>
              <a:effectLst>
                <a:glow rad="63500">
                  <a:schemeClr val="accent1">
                    <a:satMod val="175000"/>
                    <a:alpha val="40000"/>
                  </a:schemeClr>
                </a:glow>
              </a:effectLst>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694AF020-07EB-FB99-AB0E-0227CEA782F7}"/>
              </a:ext>
            </a:extLst>
          </p:cNvPr>
          <p:cNvSpPr txBox="1"/>
          <p:nvPr/>
        </p:nvSpPr>
        <p:spPr>
          <a:xfrm>
            <a:off x="234232" y="2901011"/>
            <a:ext cx="3600325" cy="307777"/>
          </a:xfrm>
          <a:prstGeom prst="rect">
            <a:avLst/>
          </a:prstGeom>
          <a:noFill/>
          <a:ln w="25400" cap="flat" cmpd="sng" algn="ctr">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400" b="1" dirty="0">
                <a:solidFill>
                  <a:schemeClr val="tx1"/>
                </a:solidFill>
                <a:latin typeface="微软雅黑" panose="020B0503020204020204" pitchFamily="34" charset="-122"/>
                <a:ea typeface="微软雅黑" panose="020B0503020204020204" pitchFamily="34" charset="-122"/>
              </a:rPr>
              <a:t>激光雷达信噪比计算方法</a:t>
            </a:r>
            <a:endParaRPr lang="zh-CN" altLang="en-US" sz="1400" b="1" dirty="0">
              <a:solidFill>
                <a:schemeClr val="tx1"/>
              </a:solidFill>
            </a:endParaRPr>
          </a:p>
        </p:txBody>
      </p:sp>
      <p:graphicFrame>
        <p:nvGraphicFramePr>
          <p:cNvPr id="16" name="表格 15">
            <a:extLst>
              <a:ext uri="{FF2B5EF4-FFF2-40B4-BE49-F238E27FC236}">
                <a16:creationId xmlns:a16="http://schemas.microsoft.com/office/drawing/2014/main" id="{EE13EC2F-0B1F-BC6C-DC6A-2BE879E33F2B}"/>
              </a:ext>
            </a:extLst>
          </p:cNvPr>
          <p:cNvGraphicFramePr>
            <a:graphicFrameLocks noGrp="1"/>
          </p:cNvGraphicFramePr>
          <p:nvPr>
            <p:extLst>
              <p:ext uri="{D42A27DB-BD31-4B8C-83A1-F6EECF244321}">
                <p14:modId xmlns:p14="http://schemas.microsoft.com/office/powerpoint/2010/main" val="547656044"/>
              </p:ext>
            </p:extLst>
          </p:nvPr>
        </p:nvGraphicFramePr>
        <p:xfrm>
          <a:off x="8420983" y="2661882"/>
          <a:ext cx="3579636" cy="3804830"/>
        </p:xfrm>
        <a:graphic>
          <a:graphicData uri="http://schemas.openxmlformats.org/drawingml/2006/table">
            <a:tbl>
              <a:tblPr firstRow="1" firstCol="1" bandRow="1">
                <a:tableStyleId>{5C22544A-7EE6-4342-B048-85BDC9FD1C3A}</a:tableStyleId>
              </a:tblPr>
              <a:tblGrid>
                <a:gridCol w="872435">
                  <a:extLst>
                    <a:ext uri="{9D8B030D-6E8A-4147-A177-3AD203B41FA5}">
                      <a16:colId xmlns:a16="http://schemas.microsoft.com/office/drawing/2014/main" val="1162948080"/>
                    </a:ext>
                  </a:extLst>
                </a:gridCol>
                <a:gridCol w="1087370">
                  <a:extLst>
                    <a:ext uri="{9D8B030D-6E8A-4147-A177-3AD203B41FA5}">
                      <a16:colId xmlns:a16="http://schemas.microsoft.com/office/drawing/2014/main" val="2632839630"/>
                    </a:ext>
                  </a:extLst>
                </a:gridCol>
                <a:gridCol w="1619831">
                  <a:extLst>
                    <a:ext uri="{9D8B030D-6E8A-4147-A177-3AD203B41FA5}">
                      <a16:colId xmlns:a16="http://schemas.microsoft.com/office/drawing/2014/main" val="2419454316"/>
                    </a:ext>
                  </a:extLst>
                </a:gridCol>
              </a:tblGrid>
              <a:tr h="169377">
                <a:tc>
                  <a:txBody>
                    <a:bodyPr/>
                    <a:lstStyle/>
                    <a:p>
                      <a:pPr indent="279400" algn="just">
                        <a:lnSpc>
                          <a:spcPct val="150000"/>
                        </a:lnSpc>
                      </a:pPr>
                      <a:r>
                        <a:rPr lang="en-US" sz="900" cap="all">
                          <a:effectLst/>
                        </a:rPr>
                        <a:t> </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tc>
                <a:tc>
                  <a:txBody>
                    <a:bodyPr/>
                    <a:lstStyle/>
                    <a:p>
                      <a:pPr indent="127000" algn="ctr">
                        <a:lnSpc>
                          <a:spcPct val="150000"/>
                        </a:lnSpc>
                      </a:pPr>
                      <a:r>
                        <a:rPr lang="zh-CN" sz="900" cap="all">
                          <a:effectLst/>
                        </a:rPr>
                        <a:t>器件名称</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tc>
                <a:tc>
                  <a:txBody>
                    <a:bodyPr/>
                    <a:lstStyle/>
                    <a:p>
                      <a:pPr indent="127000" algn="ctr">
                        <a:lnSpc>
                          <a:spcPct val="150000"/>
                        </a:lnSpc>
                      </a:pPr>
                      <a:r>
                        <a:rPr lang="zh-CN" sz="900" cap="all" dirty="0">
                          <a:effectLst/>
                        </a:rPr>
                        <a:t>型号</a:t>
                      </a:r>
                      <a:endParaRPr lang="zh-CN" sz="900" dirty="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tc>
                <a:extLst>
                  <a:ext uri="{0D108BD9-81ED-4DB2-BD59-A6C34878D82A}">
                    <a16:rowId xmlns:a16="http://schemas.microsoft.com/office/drawing/2014/main" val="1499018643"/>
                  </a:ext>
                </a:extLst>
              </a:tr>
              <a:tr h="206837">
                <a:tc rowSpan="3">
                  <a:txBody>
                    <a:bodyPr/>
                    <a:lstStyle/>
                    <a:p>
                      <a:pPr indent="127000" algn="ctr">
                        <a:lnSpc>
                          <a:spcPct val="150000"/>
                        </a:lnSpc>
                      </a:pPr>
                      <a:r>
                        <a:rPr lang="zh-CN" sz="900" cap="all" dirty="0">
                          <a:effectLst/>
                        </a:rPr>
                        <a:t>发射部分</a:t>
                      </a:r>
                      <a:endParaRPr lang="zh-CN" sz="900" dirty="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zh-CN" sz="900" dirty="0">
                          <a:effectLst/>
                        </a:rPr>
                        <a:t>激光器</a:t>
                      </a:r>
                      <a:endParaRPr lang="zh-CN" sz="900" dirty="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en-US" sz="900">
                          <a:effectLst/>
                        </a:rPr>
                        <a:t>One 1030 OEM laser</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extLst>
                  <a:ext uri="{0D108BD9-81ED-4DB2-BD59-A6C34878D82A}">
                    <a16:rowId xmlns:a16="http://schemas.microsoft.com/office/drawing/2014/main" val="1675058712"/>
                  </a:ext>
                </a:extLst>
              </a:tr>
              <a:tr h="359005">
                <a:tc vMerge="1">
                  <a:txBody>
                    <a:bodyPr/>
                    <a:lstStyle/>
                    <a:p>
                      <a:endParaRPr lang="zh-CN" altLang="en-US"/>
                    </a:p>
                  </a:txBody>
                  <a:tcPr/>
                </a:tc>
                <a:tc>
                  <a:txBody>
                    <a:bodyPr/>
                    <a:lstStyle/>
                    <a:p>
                      <a:pPr indent="127000" algn="l">
                        <a:lnSpc>
                          <a:spcPct val="150000"/>
                        </a:lnSpc>
                      </a:pPr>
                      <a:r>
                        <a:rPr lang="zh-CN" sz="900">
                          <a:effectLst/>
                        </a:rPr>
                        <a:t>发射窗片</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en-US" sz="900">
                          <a:effectLst/>
                        </a:rPr>
                        <a:t>CVI: W1-PW1-1004-UV-1030-0</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extLst>
                  <a:ext uri="{0D108BD9-81ED-4DB2-BD59-A6C34878D82A}">
                    <a16:rowId xmlns:a16="http://schemas.microsoft.com/office/drawing/2014/main" val="643300493"/>
                  </a:ext>
                </a:extLst>
              </a:tr>
              <a:tr h="169377">
                <a:tc vMerge="1">
                  <a:txBody>
                    <a:bodyPr/>
                    <a:lstStyle/>
                    <a:p>
                      <a:endParaRPr lang="zh-CN" altLang="en-US"/>
                    </a:p>
                  </a:txBody>
                  <a:tcPr/>
                </a:tc>
                <a:tc>
                  <a:txBody>
                    <a:bodyPr/>
                    <a:lstStyle/>
                    <a:p>
                      <a:pPr indent="127000" algn="l">
                        <a:lnSpc>
                          <a:spcPct val="150000"/>
                        </a:lnSpc>
                      </a:pPr>
                      <a:r>
                        <a:rPr lang="zh-CN" sz="900">
                          <a:effectLst/>
                        </a:rPr>
                        <a:t>反射镜</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en-US" sz="900">
                          <a:effectLst/>
                        </a:rPr>
                        <a:t>Thorlabs</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extLst>
                  <a:ext uri="{0D108BD9-81ED-4DB2-BD59-A6C34878D82A}">
                    <a16:rowId xmlns:a16="http://schemas.microsoft.com/office/drawing/2014/main" val="3677386059"/>
                  </a:ext>
                </a:extLst>
              </a:tr>
              <a:tr h="206087">
                <a:tc rowSpan="5">
                  <a:txBody>
                    <a:bodyPr/>
                    <a:lstStyle/>
                    <a:p>
                      <a:pPr indent="127000" algn="ctr">
                        <a:lnSpc>
                          <a:spcPct val="150000"/>
                        </a:lnSpc>
                      </a:pPr>
                      <a:r>
                        <a:rPr lang="zh-CN" sz="900" cap="all">
                          <a:effectLst/>
                        </a:rPr>
                        <a:t>接收部分</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zh-CN" sz="900">
                          <a:effectLst/>
                        </a:rPr>
                        <a:t>接收窗片</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zh-CN" sz="900">
                          <a:effectLst/>
                        </a:rPr>
                        <a:t>紫外熔融石英玻璃</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extLst>
                  <a:ext uri="{0D108BD9-81ED-4DB2-BD59-A6C34878D82A}">
                    <a16:rowId xmlns:a16="http://schemas.microsoft.com/office/drawing/2014/main" val="3160353079"/>
                  </a:ext>
                </a:extLst>
              </a:tr>
              <a:tr h="359005">
                <a:tc vMerge="1">
                  <a:txBody>
                    <a:bodyPr/>
                    <a:lstStyle/>
                    <a:p>
                      <a:endParaRPr lang="zh-CN" altLang="en-US"/>
                    </a:p>
                  </a:txBody>
                  <a:tcPr/>
                </a:tc>
                <a:tc>
                  <a:txBody>
                    <a:bodyPr/>
                    <a:lstStyle/>
                    <a:p>
                      <a:pPr indent="127000" algn="l">
                        <a:lnSpc>
                          <a:spcPct val="150000"/>
                        </a:lnSpc>
                      </a:pPr>
                      <a:r>
                        <a:rPr lang="zh-CN" sz="900" dirty="0">
                          <a:effectLst/>
                        </a:rPr>
                        <a:t>接收望远镜</a:t>
                      </a:r>
                      <a:endParaRPr lang="zh-CN" sz="900" dirty="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en-US" sz="900" dirty="0">
                          <a:effectLst/>
                        </a:rPr>
                        <a:t>Ritchey-Chretien optical telescope</a:t>
                      </a:r>
                      <a:endParaRPr lang="zh-CN" sz="900" dirty="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extLst>
                  <a:ext uri="{0D108BD9-81ED-4DB2-BD59-A6C34878D82A}">
                    <a16:rowId xmlns:a16="http://schemas.microsoft.com/office/drawing/2014/main" val="164697230"/>
                  </a:ext>
                </a:extLst>
              </a:tr>
              <a:tr h="169377">
                <a:tc vMerge="1">
                  <a:txBody>
                    <a:bodyPr/>
                    <a:lstStyle/>
                    <a:p>
                      <a:endParaRPr lang="zh-CN" altLang="en-US"/>
                    </a:p>
                  </a:txBody>
                  <a:tcPr/>
                </a:tc>
                <a:tc>
                  <a:txBody>
                    <a:bodyPr/>
                    <a:lstStyle/>
                    <a:p>
                      <a:pPr indent="127000" algn="l">
                        <a:lnSpc>
                          <a:spcPct val="150000"/>
                        </a:lnSpc>
                      </a:pPr>
                      <a:r>
                        <a:rPr lang="zh-CN" sz="900">
                          <a:effectLst/>
                        </a:rPr>
                        <a:t>光纤耦合器</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en-US" sz="900">
                          <a:effectLst/>
                        </a:rPr>
                        <a:t>C40FC-B</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extLst>
                  <a:ext uri="{0D108BD9-81ED-4DB2-BD59-A6C34878D82A}">
                    <a16:rowId xmlns:a16="http://schemas.microsoft.com/office/drawing/2014/main" val="90169189"/>
                  </a:ext>
                </a:extLst>
              </a:tr>
              <a:tr h="548633">
                <a:tc vMerge="1">
                  <a:txBody>
                    <a:bodyPr/>
                    <a:lstStyle/>
                    <a:p>
                      <a:endParaRPr lang="zh-CN" altLang="en-US"/>
                    </a:p>
                  </a:txBody>
                  <a:tcPr/>
                </a:tc>
                <a:tc>
                  <a:txBody>
                    <a:bodyPr/>
                    <a:lstStyle/>
                    <a:p>
                      <a:pPr indent="127000" algn="l">
                        <a:lnSpc>
                          <a:spcPct val="150000"/>
                        </a:lnSpc>
                      </a:pPr>
                      <a:r>
                        <a:rPr lang="zh-CN" sz="900">
                          <a:effectLst/>
                        </a:rPr>
                        <a:t>窄带滤光片</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en-US" sz="900">
                          <a:effectLst/>
                        </a:rPr>
                        <a:t>Alluxa</a:t>
                      </a:r>
                      <a:endParaRPr lang="zh-CN" sz="900">
                        <a:effectLst/>
                      </a:endParaRPr>
                    </a:p>
                    <a:p>
                      <a:pPr indent="127000" algn="l">
                        <a:lnSpc>
                          <a:spcPct val="150000"/>
                        </a:lnSpc>
                      </a:pPr>
                      <a:r>
                        <a:rPr lang="en-US" sz="900">
                          <a:effectLst/>
                        </a:rPr>
                        <a:t>1030.7-3 OD5 Ultra Narrow Bandpass Filter</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extLst>
                  <a:ext uri="{0D108BD9-81ED-4DB2-BD59-A6C34878D82A}">
                    <a16:rowId xmlns:a16="http://schemas.microsoft.com/office/drawing/2014/main" val="1543345844"/>
                  </a:ext>
                </a:extLst>
              </a:tr>
              <a:tr h="548633">
                <a:tc vMerge="1">
                  <a:txBody>
                    <a:bodyPr/>
                    <a:lstStyle/>
                    <a:p>
                      <a:endParaRPr lang="zh-CN" altLang="en-US"/>
                    </a:p>
                  </a:txBody>
                  <a:tcPr/>
                </a:tc>
                <a:tc>
                  <a:txBody>
                    <a:bodyPr/>
                    <a:lstStyle/>
                    <a:p>
                      <a:pPr indent="127000" algn="l">
                        <a:lnSpc>
                          <a:spcPct val="150000"/>
                        </a:lnSpc>
                      </a:pPr>
                      <a:r>
                        <a:rPr lang="zh-CN" sz="900">
                          <a:effectLst/>
                        </a:rPr>
                        <a:t>光电探测器</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en-US" sz="900" dirty="0">
                          <a:effectLst/>
                        </a:rPr>
                        <a:t>APD avalanche photodiode detector: SPCM-AQRH-11-FC</a:t>
                      </a:r>
                      <a:endParaRPr lang="zh-CN" sz="900" dirty="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extLst>
                  <a:ext uri="{0D108BD9-81ED-4DB2-BD59-A6C34878D82A}">
                    <a16:rowId xmlns:a16="http://schemas.microsoft.com/office/drawing/2014/main" val="408695022"/>
                  </a:ext>
                </a:extLst>
              </a:tr>
              <a:tr h="548633">
                <a:tc rowSpan="3">
                  <a:txBody>
                    <a:bodyPr/>
                    <a:lstStyle/>
                    <a:p>
                      <a:pPr indent="127000" algn="ctr">
                        <a:lnSpc>
                          <a:spcPct val="150000"/>
                        </a:lnSpc>
                      </a:pPr>
                      <a:r>
                        <a:rPr lang="zh-CN" sz="900" cap="all">
                          <a:effectLst/>
                        </a:rPr>
                        <a:t>采集与控制</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zh-CN" sz="900" dirty="0">
                          <a:effectLst/>
                        </a:rPr>
                        <a:t>采集卡</a:t>
                      </a:r>
                      <a:endParaRPr lang="zh-CN" sz="900" dirty="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en-US" sz="900">
                          <a:effectLst/>
                        </a:rPr>
                        <a:t>ALA CLASS mini with 2 photon counting modules</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extLst>
                  <a:ext uri="{0D108BD9-81ED-4DB2-BD59-A6C34878D82A}">
                    <a16:rowId xmlns:a16="http://schemas.microsoft.com/office/drawing/2014/main" val="2111588041"/>
                  </a:ext>
                </a:extLst>
              </a:tr>
              <a:tr h="167973">
                <a:tc vMerge="1">
                  <a:txBody>
                    <a:bodyPr/>
                    <a:lstStyle/>
                    <a:p>
                      <a:endParaRPr lang="zh-CN" altLang="en-US"/>
                    </a:p>
                  </a:txBody>
                  <a:tcPr/>
                </a:tc>
                <a:tc>
                  <a:txBody>
                    <a:bodyPr/>
                    <a:lstStyle/>
                    <a:p>
                      <a:pPr indent="127000" algn="l">
                        <a:lnSpc>
                          <a:spcPct val="150000"/>
                        </a:lnSpc>
                      </a:pPr>
                      <a:r>
                        <a:rPr lang="zh-CN" sz="900">
                          <a:effectLst/>
                        </a:rPr>
                        <a:t>控制板</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en-US" sz="900">
                          <a:effectLst/>
                        </a:rPr>
                        <a:t>ALA</a:t>
                      </a:r>
                      <a:r>
                        <a:rPr lang="zh-CN" sz="900">
                          <a:effectLst/>
                        </a:rPr>
                        <a:t>，</a:t>
                      </a:r>
                      <a:r>
                        <a:rPr lang="en-US" sz="900">
                          <a:effectLst/>
                        </a:rPr>
                        <a:t>LARA Lite</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extLst>
                  <a:ext uri="{0D108BD9-81ED-4DB2-BD59-A6C34878D82A}">
                    <a16:rowId xmlns:a16="http://schemas.microsoft.com/office/drawing/2014/main" val="3616996070"/>
                  </a:ext>
                </a:extLst>
              </a:tr>
              <a:tr h="169377">
                <a:tc vMerge="1">
                  <a:txBody>
                    <a:bodyPr/>
                    <a:lstStyle/>
                    <a:p>
                      <a:endParaRPr lang="zh-CN" altLang="en-US"/>
                    </a:p>
                  </a:txBody>
                  <a:tcPr/>
                </a:tc>
                <a:tc>
                  <a:txBody>
                    <a:bodyPr/>
                    <a:lstStyle/>
                    <a:p>
                      <a:pPr indent="127000" algn="l">
                        <a:lnSpc>
                          <a:spcPct val="150000"/>
                        </a:lnSpc>
                      </a:pPr>
                      <a:r>
                        <a:rPr lang="zh-CN" sz="900">
                          <a:effectLst/>
                        </a:rPr>
                        <a:t>工控机</a:t>
                      </a:r>
                      <a:endParaRPr lang="zh-CN" sz="90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tc>
                  <a:txBody>
                    <a:bodyPr/>
                    <a:lstStyle/>
                    <a:p>
                      <a:pPr indent="127000" algn="l">
                        <a:lnSpc>
                          <a:spcPct val="150000"/>
                        </a:lnSpc>
                      </a:pPr>
                      <a:r>
                        <a:rPr lang="en-US" sz="900" dirty="0">
                          <a:effectLst/>
                        </a:rPr>
                        <a:t>TASK3I611DW</a:t>
                      </a:r>
                      <a:endParaRPr lang="zh-CN" sz="900" dirty="0">
                        <a:effectLst/>
                        <a:latin typeface="Times New Roman" panose="02020603050405020304" pitchFamily="18" charset="0"/>
                        <a:ea typeface="宋体" panose="02010600030101010101" pitchFamily="2" charset="-122"/>
                        <a:cs typeface="Arial" panose="020B0604020202020204" pitchFamily="34" charset="0"/>
                      </a:endParaRPr>
                    </a:p>
                  </a:txBody>
                  <a:tcPr marL="58820" marR="58820" marT="0" marB="0" anchor="ctr"/>
                </a:tc>
                <a:extLst>
                  <a:ext uri="{0D108BD9-81ED-4DB2-BD59-A6C34878D82A}">
                    <a16:rowId xmlns:a16="http://schemas.microsoft.com/office/drawing/2014/main" val="3133366340"/>
                  </a:ext>
                </a:extLst>
              </a:tr>
            </a:tbl>
          </a:graphicData>
        </a:graphic>
      </p:graphicFrame>
      <p:sp>
        <p:nvSpPr>
          <p:cNvPr id="17" name="矩形 16">
            <a:extLst>
              <a:ext uri="{FF2B5EF4-FFF2-40B4-BE49-F238E27FC236}">
                <a16:creationId xmlns:a16="http://schemas.microsoft.com/office/drawing/2014/main" id="{DB18D552-441E-8442-17D4-AE41F523D9AC}"/>
              </a:ext>
            </a:extLst>
          </p:cNvPr>
          <p:cNvSpPr/>
          <p:nvPr/>
        </p:nvSpPr>
        <p:spPr>
          <a:xfrm>
            <a:off x="215764" y="2834799"/>
            <a:ext cx="3817240" cy="3657849"/>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矩形 17">
            <a:extLst>
              <a:ext uri="{FF2B5EF4-FFF2-40B4-BE49-F238E27FC236}">
                <a16:creationId xmlns:a16="http://schemas.microsoft.com/office/drawing/2014/main" id="{F97A9FCB-D92B-2DD9-1DDD-243B17263BB1}"/>
              </a:ext>
            </a:extLst>
          </p:cNvPr>
          <p:cNvSpPr/>
          <p:nvPr/>
        </p:nvSpPr>
        <p:spPr>
          <a:xfrm>
            <a:off x="4289186" y="2834799"/>
            <a:ext cx="3613628" cy="3586563"/>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92215548-43E2-CE16-2244-00672E2A7484}"/>
              </a:ext>
            </a:extLst>
          </p:cNvPr>
          <p:cNvSpPr txBox="1"/>
          <p:nvPr/>
        </p:nvSpPr>
        <p:spPr>
          <a:xfrm>
            <a:off x="4356631" y="3019148"/>
            <a:ext cx="3600325" cy="307777"/>
          </a:xfrm>
          <a:prstGeom prst="rect">
            <a:avLst/>
          </a:prstGeom>
          <a:noFill/>
          <a:ln w="25400" cap="flat" cmpd="sng" algn="ctr">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400" b="1" dirty="0">
                <a:solidFill>
                  <a:schemeClr val="tx1"/>
                </a:solidFill>
                <a:latin typeface="微软雅黑" panose="020B0503020204020204" pitchFamily="34" charset="-122"/>
                <a:ea typeface="微软雅黑" panose="020B0503020204020204" pitchFamily="34" charset="-122"/>
              </a:rPr>
              <a:t>轻雾下的仿真信噪比信号</a:t>
            </a:r>
            <a:endParaRPr lang="zh-CN" altLang="en-US" sz="1400" b="1" dirty="0">
              <a:solidFill>
                <a:schemeClr val="tx1"/>
              </a:solidFill>
            </a:endParaRPr>
          </a:p>
        </p:txBody>
      </p:sp>
      <p:sp>
        <p:nvSpPr>
          <p:cNvPr id="20" name="箭头: 右 19">
            <a:extLst>
              <a:ext uri="{FF2B5EF4-FFF2-40B4-BE49-F238E27FC236}">
                <a16:creationId xmlns:a16="http://schemas.microsoft.com/office/drawing/2014/main" id="{1CCCB176-DE60-D1EB-DB34-BE634A071FEF}"/>
              </a:ext>
            </a:extLst>
          </p:cNvPr>
          <p:cNvSpPr/>
          <p:nvPr/>
        </p:nvSpPr>
        <p:spPr>
          <a:xfrm>
            <a:off x="4046628" y="4317811"/>
            <a:ext cx="179612" cy="1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355A7E9D-0512-0881-6619-CF1645902C94}"/>
              </a:ext>
            </a:extLst>
          </p:cNvPr>
          <p:cNvSpPr/>
          <p:nvPr/>
        </p:nvSpPr>
        <p:spPr>
          <a:xfrm>
            <a:off x="8025834" y="4229380"/>
            <a:ext cx="179612" cy="1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7365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A9E020-14D9-5EDE-F060-2D2A6E135064}"/>
              </a:ext>
            </a:extLst>
          </p:cNvPr>
          <p:cNvSpPr>
            <a:spLocks noGrp="1"/>
          </p:cNvSpPr>
          <p:nvPr>
            <p:ph type="title"/>
          </p:nvPr>
        </p:nvSpPr>
        <p:spPr/>
        <p:txBody>
          <a:bodyPr/>
          <a:lstStyle/>
          <a:p>
            <a:r>
              <a:rPr lang="zh-CN" altLang="en-US" dirty="0"/>
              <a:t>激光测雾雷达样机设计</a:t>
            </a:r>
          </a:p>
        </p:txBody>
      </p:sp>
      <p:sp>
        <p:nvSpPr>
          <p:cNvPr id="4" name="内容占位符 2">
            <a:extLst>
              <a:ext uri="{FF2B5EF4-FFF2-40B4-BE49-F238E27FC236}">
                <a16:creationId xmlns:a16="http://schemas.microsoft.com/office/drawing/2014/main" id="{D7DADFE9-475F-ECA4-ED3A-601FCA459F7C}"/>
              </a:ext>
            </a:extLst>
          </p:cNvPr>
          <p:cNvSpPr txBox="1"/>
          <p:nvPr/>
        </p:nvSpPr>
        <p:spPr>
          <a:xfrm>
            <a:off x="411560" y="1786285"/>
            <a:ext cx="11111647" cy="939527"/>
          </a:xfrm>
          <a:prstGeom prst="rect">
            <a:avLst/>
          </a:prstGeom>
          <a:solidFill>
            <a:sysClr val="window" lastClr="FFFFFF"/>
          </a:solidFill>
          <a:ln w="9525" cap="flat" cmpd="sng">
            <a:solidFill>
              <a:sysClr val="windowText" lastClr="000000"/>
            </a:solidFill>
            <a:prstDash val="dash"/>
            <a:miter/>
            <a:headEnd type="none" w="med" len="med"/>
            <a:tailEnd type="none" w="med" len="med"/>
          </a:ln>
        </p:spPr>
        <p:txBody>
          <a:bodyPr lIns="71323" tIns="35663" rIns="71323" bIns="35663"/>
          <a:lstStyle/>
          <a:p>
            <a:pPr marL="0" marR="0" lvl="0" indent="-266700" defTabSz="914400" eaLnBrk="1" fontAlgn="auto" latinLnBrk="0" hangingPunct="1">
              <a:lnSpc>
                <a:spcPct val="150000"/>
              </a:lnSpc>
              <a:spcBef>
                <a:spcPts val="0"/>
              </a:spcBef>
              <a:spcAft>
                <a:spcPts val="0"/>
              </a:spcAft>
              <a:buClr>
                <a:srgbClr val="FF0000"/>
              </a:buClr>
              <a:buSzTx/>
              <a:buFont typeface="Wingdings" panose="05000000000000000000" pitchFamily="2" charset="2"/>
              <a:buChar char="ü"/>
              <a:tabLst/>
              <a:defRPr/>
            </a:pPr>
            <a:r>
              <a:rPr kumimoji="0" lang="zh-CN" altLang="en-US"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利用小</a:t>
            </a:r>
            <a:r>
              <a:rPr kumimoji="0" lang="en-US" altLang="zh-CN"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F</a:t>
            </a:r>
            <a:r>
              <a:rPr kumimoji="0" lang="zh-CN" altLang="en-US"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数望远镜配合集束光纤，实现基于单望远镜的小盲区紧凑型的系统设计和器件选型，在充分考虑海上</a:t>
            </a:r>
            <a:r>
              <a:rPr kumimoji="0" lang="zh-CN" altLang="en-US"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温控设计、热稳定性设计和机械结构整体化设计</a:t>
            </a:r>
            <a:r>
              <a:rPr lang="zh-CN" altLang="en-US" kern="0" dirty="0">
                <a:solidFill>
                  <a:srgbClr val="0000CC"/>
                </a:solidFill>
                <a:latin typeface="微软雅黑" panose="020B0503020204020204" pitchFamily="34" charset="-122"/>
                <a:ea typeface="微软雅黑" panose="020B0503020204020204" pitchFamily="34" charset="-122"/>
              </a:rPr>
              <a:t>基础上</a:t>
            </a:r>
            <a:r>
              <a:rPr kumimoji="0" lang="zh-CN" altLang="en-US"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，完成原理样机搭建。</a:t>
            </a:r>
            <a:endParaRPr kumimoji="0" lang="en-US" altLang="zh-CN"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a:p>
            <a:pPr marL="0" marR="0" lvl="0" indent="-266700" defTabSz="914400" eaLnBrk="1" fontAlgn="auto" latinLnBrk="0" hangingPunct="1">
              <a:lnSpc>
                <a:spcPct val="150000"/>
              </a:lnSpc>
              <a:spcBef>
                <a:spcPts val="0"/>
              </a:spcBef>
              <a:spcAft>
                <a:spcPts val="0"/>
              </a:spcAft>
              <a:buClr>
                <a:srgbClr val="FF0000"/>
              </a:buClr>
              <a:buSzTx/>
              <a:buFont typeface="Wingdings" panose="05000000000000000000" pitchFamily="2" charset="2"/>
              <a:buChar char="ü"/>
              <a:tabLst/>
              <a:defRPr/>
            </a:pPr>
            <a:endParaRPr kumimoji="0" lang="en-US" altLang="zh-CN"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pic>
        <p:nvPicPr>
          <p:cNvPr id="5" name="图片 6">
            <a:extLst>
              <a:ext uri="{FF2B5EF4-FFF2-40B4-BE49-F238E27FC236}">
                <a16:creationId xmlns:a16="http://schemas.microsoft.com/office/drawing/2014/main" id="{CB64923C-3A4F-BFDB-8D1A-4A0951E94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40" y="3013844"/>
            <a:ext cx="3586692" cy="2835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252C6BB2-B06A-BDA1-BA68-88395FA5580C}"/>
              </a:ext>
            </a:extLst>
          </p:cNvPr>
          <p:cNvPicPr>
            <a:picLocks noChangeAspect="1"/>
          </p:cNvPicPr>
          <p:nvPr/>
        </p:nvPicPr>
        <p:blipFill>
          <a:blip r:embed="rId3"/>
          <a:stretch>
            <a:fillRect/>
          </a:stretch>
        </p:blipFill>
        <p:spPr>
          <a:xfrm>
            <a:off x="8630825" y="3517706"/>
            <a:ext cx="3104935" cy="2457471"/>
          </a:xfrm>
          <a:prstGeom prst="rect">
            <a:avLst/>
          </a:prstGeom>
        </p:spPr>
      </p:pic>
      <p:pic>
        <p:nvPicPr>
          <p:cNvPr id="7" name="图片 6">
            <a:extLst>
              <a:ext uri="{FF2B5EF4-FFF2-40B4-BE49-F238E27FC236}">
                <a16:creationId xmlns:a16="http://schemas.microsoft.com/office/drawing/2014/main" id="{F6B99F14-EB57-EB15-E4E8-0452A72885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9681" y="3582318"/>
            <a:ext cx="3104935" cy="2328246"/>
          </a:xfrm>
          <a:prstGeom prst="rect">
            <a:avLst/>
          </a:prstGeom>
        </p:spPr>
      </p:pic>
      <p:sp>
        <p:nvSpPr>
          <p:cNvPr id="8" name="文本框 7">
            <a:extLst>
              <a:ext uri="{FF2B5EF4-FFF2-40B4-BE49-F238E27FC236}">
                <a16:creationId xmlns:a16="http://schemas.microsoft.com/office/drawing/2014/main" id="{D4FC8365-49FB-66C5-1507-44E524633B40}"/>
              </a:ext>
            </a:extLst>
          </p:cNvPr>
          <p:cNvSpPr txBox="1"/>
          <p:nvPr/>
        </p:nvSpPr>
        <p:spPr>
          <a:xfrm>
            <a:off x="1828495" y="6379110"/>
            <a:ext cx="2169728" cy="307777"/>
          </a:xfrm>
          <a:prstGeom prst="rect">
            <a:avLst/>
          </a:prstGeom>
          <a:noFill/>
        </p:spPr>
        <p:txBody>
          <a:bodyPr wrap="square">
            <a:spAutoFit/>
          </a:bodyPr>
          <a:lstStyle/>
          <a:p>
            <a:r>
              <a:rPr lang="zh-CN" altLang="zh-CN" sz="1400" b="1" dirty="0">
                <a:latin typeface="微软雅黑" panose="020B0503020204020204" pitchFamily="34" charset="-122"/>
                <a:ea typeface="微软雅黑" panose="020B0503020204020204" pitchFamily="34" charset="-122"/>
              </a:rPr>
              <a:t>激光测雾雷达设计渲染图</a:t>
            </a:r>
            <a:endParaRPr lang="zh-CN" altLang="en-US" sz="14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C0FAF4F-54BE-91DC-5FCF-A47FF88F928D}"/>
              </a:ext>
            </a:extLst>
          </p:cNvPr>
          <p:cNvSpPr txBox="1"/>
          <p:nvPr/>
        </p:nvSpPr>
        <p:spPr>
          <a:xfrm>
            <a:off x="5297529" y="6328423"/>
            <a:ext cx="2637332" cy="307777"/>
          </a:xfrm>
          <a:prstGeom prst="rect">
            <a:avLst/>
          </a:prstGeom>
          <a:noFill/>
        </p:spPr>
        <p:txBody>
          <a:bodyPr wrap="square">
            <a:spAutoFit/>
          </a:bodyPr>
          <a:lstStyle/>
          <a:p>
            <a:r>
              <a:rPr lang="zh-CN" altLang="zh-CN" sz="1400" b="1" dirty="0">
                <a:latin typeface="微软雅黑" panose="020B0503020204020204" pitchFamily="34" charset="-122"/>
                <a:ea typeface="微软雅黑" panose="020B0503020204020204" pitchFamily="34" charset="-122"/>
              </a:rPr>
              <a:t>激光测雾雷达</a:t>
            </a:r>
            <a:r>
              <a:rPr lang="zh-CN" altLang="en-US" sz="1400" b="1" dirty="0">
                <a:latin typeface="微软雅黑" panose="020B0503020204020204" pitchFamily="34" charset="-122"/>
                <a:ea typeface="微软雅黑" panose="020B0503020204020204" pitchFamily="34" charset="-122"/>
              </a:rPr>
              <a:t>样机内部结构图</a:t>
            </a:r>
          </a:p>
        </p:txBody>
      </p:sp>
      <p:sp>
        <p:nvSpPr>
          <p:cNvPr id="10" name="文本框 9">
            <a:extLst>
              <a:ext uri="{FF2B5EF4-FFF2-40B4-BE49-F238E27FC236}">
                <a16:creationId xmlns:a16="http://schemas.microsoft.com/office/drawing/2014/main" id="{722E45AE-D5DE-5DFA-365A-B1512D075197}"/>
              </a:ext>
            </a:extLst>
          </p:cNvPr>
          <p:cNvSpPr txBox="1"/>
          <p:nvPr/>
        </p:nvSpPr>
        <p:spPr>
          <a:xfrm>
            <a:off x="9234167" y="6349287"/>
            <a:ext cx="3057495" cy="307777"/>
          </a:xfrm>
          <a:prstGeom prst="rect">
            <a:avLst/>
          </a:prstGeom>
          <a:noFill/>
        </p:spPr>
        <p:txBody>
          <a:bodyPr wrap="square">
            <a:spAutoFit/>
          </a:bodyPr>
          <a:lstStyle/>
          <a:p>
            <a:r>
              <a:rPr lang="zh-CN" altLang="zh-CN" sz="1400" b="1" dirty="0">
                <a:latin typeface="微软雅黑" panose="020B0503020204020204" pitchFamily="34" charset="-122"/>
                <a:ea typeface="微软雅黑" panose="020B0503020204020204" pitchFamily="34" charset="-122"/>
              </a:rPr>
              <a:t>激光测雾雷达</a:t>
            </a:r>
            <a:r>
              <a:rPr lang="zh-CN" altLang="en-US" sz="1400" b="1" dirty="0">
                <a:latin typeface="微软雅黑" panose="020B0503020204020204" pitchFamily="34" charset="-122"/>
                <a:ea typeface="微软雅黑" panose="020B0503020204020204" pitchFamily="34" charset="-122"/>
              </a:rPr>
              <a:t>样机外观图</a:t>
            </a:r>
          </a:p>
        </p:txBody>
      </p:sp>
      <p:pic>
        <p:nvPicPr>
          <p:cNvPr id="11" name="图片 10">
            <a:extLst>
              <a:ext uri="{FF2B5EF4-FFF2-40B4-BE49-F238E27FC236}">
                <a16:creationId xmlns:a16="http://schemas.microsoft.com/office/drawing/2014/main" id="{350E044F-746B-43C0-F2E6-569C100F252A}"/>
              </a:ext>
            </a:extLst>
          </p:cNvPr>
          <p:cNvPicPr>
            <a:picLocks noChangeAspect="1"/>
          </p:cNvPicPr>
          <p:nvPr/>
        </p:nvPicPr>
        <p:blipFill>
          <a:blip r:embed="rId5"/>
          <a:stretch>
            <a:fillRect/>
          </a:stretch>
        </p:blipFill>
        <p:spPr>
          <a:xfrm>
            <a:off x="6609090" y="4969201"/>
            <a:ext cx="1759631" cy="1259953"/>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9564F2FB-F4E2-D07D-9FD4-9FD8044373F4}"/>
              </a:ext>
            </a:extLst>
          </p:cNvPr>
          <p:cNvSpPr txBox="1"/>
          <p:nvPr/>
        </p:nvSpPr>
        <p:spPr>
          <a:xfrm>
            <a:off x="6874723" y="3452362"/>
            <a:ext cx="617448" cy="459984"/>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91426" tIns="45713" rIns="91426" bIns="45713" rtlCol="0">
            <a:spAutoFit/>
          </a:bodyPr>
          <a:lstStyle/>
          <a:p>
            <a:pPr algn="ctr">
              <a:lnSpc>
                <a:spcPct val="162000"/>
              </a:lnSpc>
            </a:pPr>
            <a:r>
              <a:rPr lang="zh-CN" altLang="en-US" sz="169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正面</a:t>
            </a:r>
          </a:p>
        </p:txBody>
      </p:sp>
      <p:sp>
        <p:nvSpPr>
          <p:cNvPr id="13" name="文本框 12">
            <a:extLst>
              <a:ext uri="{FF2B5EF4-FFF2-40B4-BE49-F238E27FC236}">
                <a16:creationId xmlns:a16="http://schemas.microsoft.com/office/drawing/2014/main" id="{69F57ACB-4E6A-D1C6-FA32-C717DD55993C}"/>
              </a:ext>
            </a:extLst>
          </p:cNvPr>
          <p:cNvSpPr txBox="1"/>
          <p:nvPr/>
        </p:nvSpPr>
        <p:spPr>
          <a:xfrm>
            <a:off x="6560053" y="4953547"/>
            <a:ext cx="617448" cy="459984"/>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91426" tIns="45713" rIns="91426" bIns="45713" rtlCol="0">
            <a:spAutoFit/>
          </a:bodyPr>
          <a:lstStyle/>
          <a:p>
            <a:pPr algn="ctr">
              <a:lnSpc>
                <a:spcPct val="162000"/>
              </a:lnSpc>
            </a:pPr>
            <a:r>
              <a:rPr lang="zh-CN" altLang="en-US" sz="169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背面</a:t>
            </a:r>
          </a:p>
        </p:txBody>
      </p:sp>
    </p:spTree>
    <p:extLst>
      <p:ext uri="{BB962C8B-B14F-4D97-AF65-F5344CB8AC3E}">
        <p14:creationId xmlns:p14="http://schemas.microsoft.com/office/powerpoint/2010/main" val="701899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4F840-0CB5-EAA1-2568-D8B22EFE73F7}"/>
              </a:ext>
            </a:extLst>
          </p:cNvPr>
          <p:cNvSpPr>
            <a:spLocks noGrp="1"/>
          </p:cNvSpPr>
          <p:nvPr>
            <p:ph type="title"/>
          </p:nvPr>
        </p:nvSpPr>
        <p:spPr>
          <a:xfrm>
            <a:off x="448692" y="215040"/>
            <a:ext cx="10515600" cy="1325563"/>
          </a:xfrm>
        </p:spPr>
        <p:txBody>
          <a:bodyPr/>
          <a:lstStyle/>
          <a:p>
            <a:r>
              <a:rPr lang="zh-CN" altLang="en-US" dirty="0"/>
              <a:t>激光测雾雷达样机设计</a:t>
            </a:r>
          </a:p>
        </p:txBody>
      </p:sp>
      <p:sp>
        <p:nvSpPr>
          <p:cNvPr id="4" name="文本框 3">
            <a:extLst>
              <a:ext uri="{FF2B5EF4-FFF2-40B4-BE49-F238E27FC236}">
                <a16:creationId xmlns:a16="http://schemas.microsoft.com/office/drawing/2014/main" id="{456E099B-C7C4-0C4D-A04B-B226CDDF6A44}"/>
              </a:ext>
            </a:extLst>
          </p:cNvPr>
          <p:cNvSpPr txBox="1"/>
          <p:nvPr/>
        </p:nvSpPr>
        <p:spPr>
          <a:xfrm>
            <a:off x="758681" y="6335183"/>
            <a:ext cx="3363583" cy="307777"/>
          </a:xfrm>
          <a:prstGeom prst="rect">
            <a:avLst/>
          </a:prstGeom>
          <a:noFill/>
          <a:ln w="25400" cap="flat" cmpd="sng" algn="ctr">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400" b="1" dirty="0">
                <a:solidFill>
                  <a:schemeClr val="tx1"/>
                </a:solidFill>
                <a:latin typeface="微软雅黑" panose="020B0503020204020204" pitchFamily="34" charset="-122"/>
                <a:ea typeface="微软雅黑" panose="020B0503020204020204" pitchFamily="34" charset="-122"/>
              </a:rPr>
              <a:t>激光雷达远场和近场光路设计图</a:t>
            </a:r>
            <a:endParaRPr lang="zh-CN" altLang="en-US" sz="1400" b="1" dirty="0">
              <a:solidFill>
                <a:schemeClr val="tx1"/>
              </a:solidFill>
            </a:endParaRPr>
          </a:p>
        </p:txBody>
      </p:sp>
      <p:sp>
        <p:nvSpPr>
          <p:cNvPr id="5" name="文本框 4">
            <a:extLst>
              <a:ext uri="{FF2B5EF4-FFF2-40B4-BE49-F238E27FC236}">
                <a16:creationId xmlns:a16="http://schemas.microsoft.com/office/drawing/2014/main" id="{2AFEBFEF-A5BD-ECBF-CDC5-02B7B9EF63B4}"/>
              </a:ext>
            </a:extLst>
          </p:cNvPr>
          <p:cNvSpPr txBox="1"/>
          <p:nvPr/>
        </p:nvSpPr>
        <p:spPr>
          <a:xfrm>
            <a:off x="4964102" y="5932655"/>
            <a:ext cx="3363583" cy="307777"/>
          </a:xfrm>
          <a:prstGeom prst="rect">
            <a:avLst/>
          </a:prstGeom>
          <a:noFill/>
          <a:ln w="25400" cap="flat" cmpd="sng" algn="ctr">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400" b="1" dirty="0">
                <a:solidFill>
                  <a:schemeClr val="tx1"/>
                </a:solidFill>
                <a:latin typeface="微软雅黑" panose="020B0503020204020204" pitchFamily="34" charset="-122"/>
                <a:ea typeface="微软雅黑" panose="020B0503020204020204" pitchFamily="34" charset="-122"/>
              </a:rPr>
              <a:t>异形集束光纤探测设计图</a:t>
            </a:r>
            <a:endParaRPr lang="zh-CN" altLang="en-US" sz="1400" b="1" dirty="0">
              <a:solidFill>
                <a:schemeClr val="tx1"/>
              </a:solidFill>
            </a:endParaRPr>
          </a:p>
        </p:txBody>
      </p:sp>
      <p:pic>
        <p:nvPicPr>
          <p:cNvPr id="6" name="图片 5">
            <a:extLst>
              <a:ext uri="{FF2B5EF4-FFF2-40B4-BE49-F238E27FC236}">
                <a16:creationId xmlns:a16="http://schemas.microsoft.com/office/drawing/2014/main" id="{958CB289-BEE5-F542-EAED-D8059913C618}"/>
              </a:ext>
            </a:extLst>
          </p:cNvPr>
          <p:cNvPicPr>
            <a:picLocks noChangeAspect="1"/>
          </p:cNvPicPr>
          <p:nvPr/>
        </p:nvPicPr>
        <p:blipFill>
          <a:blip r:embed="rId2"/>
          <a:stretch>
            <a:fillRect/>
          </a:stretch>
        </p:blipFill>
        <p:spPr>
          <a:xfrm>
            <a:off x="448692" y="2865074"/>
            <a:ext cx="3201739" cy="3375358"/>
          </a:xfrm>
          <a:prstGeom prst="rect">
            <a:avLst/>
          </a:prstGeom>
        </p:spPr>
      </p:pic>
      <p:pic>
        <p:nvPicPr>
          <p:cNvPr id="9" name="图片 8">
            <a:extLst>
              <a:ext uri="{FF2B5EF4-FFF2-40B4-BE49-F238E27FC236}">
                <a16:creationId xmlns:a16="http://schemas.microsoft.com/office/drawing/2014/main" id="{F4587170-75ED-0873-DBF7-BEF5E6A6FF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1520" y="3429000"/>
            <a:ext cx="3294591" cy="1931394"/>
          </a:xfrm>
          <a:prstGeom prst="rect">
            <a:avLst/>
          </a:prstGeom>
        </p:spPr>
      </p:pic>
      <p:pic>
        <p:nvPicPr>
          <p:cNvPr id="10" name="图片 9">
            <a:extLst>
              <a:ext uri="{FF2B5EF4-FFF2-40B4-BE49-F238E27FC236}">
                <a16:creationId xmlns:a16="http://schemas.microsoft.com/office/drawing/2014/main" id="{C35B3A4A-0C5F-BDD4-403B-555816C83A7C}"/>
              </a:ext>
            </a:extLst>
          </p:cNvPr>
          <p:cNvPicPr>
            <a:picLocks noChangeAspect="1"/>
          </p:cNvPicPr>
          <p:nvPr/>
        </p:nvPicPr>
        <p:blipFill>
          <a:blip r:embed="rId4"/>
          <a:stretch>
            <a:fillRect/>
          </a:stretch>
        </p:blipFill>
        <p:spPr>
          <a:xfrm>
            <a:off x="3893072" y="2865074"/>
            <a:ext cx="4291556" cy="2930097"/>
          </a:xfrm>
          <a:prstGeom prst="rect">
            <a:avLst/>
          </a:prstGeom>
        </p:spPr>
      </p:pic>
      <p:sp>
        <p:nvSpPr>
          <p:cNvPr id="11" name="文本框 10">
            <a:extLst>
              <a:ext uri="{FF2B5EF4-FFF2-40B4-BE49-F238E27FC236}">
                <a16:creationId xmlns:a16="http://schemas.microsoft.com/office/drawing/2014/main" id="{9CD01DE0-252A-B112-51D1-4153E2DAC5D1}"/>
              </a:ext>
            </a:extLst>
          </p:cNvPr>
          <p:cNvSpPr txBox="1"/>
          <p:nvPr/>
        </p:nvSpPr>
        <p:spPr>
          <a:xfrm>
            <a:off x="9732952" y="5545305"/>
            <a:ext cx="3363583" cy="307777"/>
          </a:xfrm>
          <a:prstGeom prst="rect">
            <a:avLst/>
          </a:prstGeom>
          <a:noFill/>
          <a:ln w="25400" cap="flat" cmpd="sng" algn="ctr">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400" b="1" dirty="0">
                <a:solidFill>
                  <a:schemeClr val="tx1"/>
                </a:solidFill>
                <a:latin typeface="微软雅黑" panose="020B0503020204020204" pitchFamily="34" charset="-122"/>
                <a:ea typeface="微软雅黑" panose="020B0503020204020204" pitchFamily="34" charset="-122"/>
              </a:rPr>
              <a:t>仿真得到重叠因子</a:t>
            </a:r>
            <a:endParaRPr lang="zh-CN" altLang="en-US" sz="1400" b="1" dirty="0">
              <a:solidFill>
                <a:schemeClr val="tx1"/>
              </a:solidFill>
            </a:endParaRPr>
          </a:p>
        </p:txBody>
      </p:sp>
      <p:sp>
        <p:nvSpPr>
          <p:cNvPr id="12" name="矩形 11">
            <a:extLst>
              <a:ext uri="{FF2B5EF4-FFF2-40B4-BE49-F238E27FC236}">
                <a16:creationId xmlns:a16="http://schemas.microsoft.com/office/drawing/2014/main" id="{D458BFCF-FD52-0373-929B-0ADB063DB34F}"/>
              </a:ext>
            </a:extLst>
          </p:cNvPr>
          <p:cNvSpPr/>
          <p:nvPr/>
        </p:nvSpPr>
        <p:spPr>
          <a:xfrm>
            <a:off x="172325" y="1424265"/>
            <a:ext cx="11979417" cy="1274853"/>
          </a:xfrm>
          <a:prstGeom prst="rect">
            <a:avLst/>
          </a:prstGeom>
          <a:solidFill>
            <a:schemeClr val="bg1"/>
          </a:solidFill>
          <a:ln w="9525" cap="flat" cmpd="sng">
            <a:solidFill>
              <a:schemeClr val="tx1"/>
            </a:solidFill>
            <a:prstDash val="dash"/>
            <a:miter/>
            <a:headEnd type="none" w="med" len="med"/>
            <a:tailEnd type="none" w="med" len="med"/>
          </a:ln>
        </p:spPr>
        <p:txBody>
          <a:bodyPr lIns="71323" tIns="35663" rIns="71323" bIns="35663"/>
          <a:lstStyle/>
          <a:p>
            <a:pPr indent="-266700">
              <a:lnSpc>
                <a:spcPct val="150000"/>
              </a:lnSpc>
              <a:buClr>
                <a:srgbClr val="FF0000"/>
              </a:buClr>
              <a:buFont typeface="Wingdings" panose="05000000000000000000" pitchFamily="2" charset="2"/>
              <a:buChar char="ü"/>
            </a:pPr>
            <a:r>
              <a:rPr lang="zh-CN" altLang="en-US" dirty="0">
                <a:solidFill>
                  <a:srgbClr val="0000CC"/>
                </a:solidFill>
                <a:latin typeface="微软雅黑" panose="020B0503020204020204" pitchFamily="34" charset="-122"/>
                <a:ea typeface="微软雅黑" panose="020B0503020204020204" pitchFamily="34" charset="-122"/>
              </a:rPr>
              <a:t>首创</a:t>
            </a:r>
            <a:r>
              <a:rPr lang="zh-CN" altLang="en-US" dirty="0">
                <a:solidFill>
                  <a:srgbClr val="FF0000"/>
                </a:solidFill>
                <a:latin typeface="微软雅黑" panose="020B0503020204020204" pitchFamily="34" charset="-122"/>
                <a:ea typeface="微软雅黑" panose="020B0503020204020204" pitchFamily="34" charset="-122"/>
              </a:rPr>
              <a:t>异形集束光纤探测</a:t>
            </a:r>
            <a:r>
              <a:rPr lang="zh-CN" altLang="en-US" dirty="0">
                <a:solidFill>
                  <a:srgbClr val="0000CC"/>
                </a:solidFill>
                <a:latin typeface="微软雅黑" panose="020B0503020204020204" pitchFamily="34" charset="-122"/>
                <a:ea typeface="微软雅黑" panose="020B0503020204020204" pitchFamily="34" charset="-122"/>
              </a:rPr>
              <a:t>技术，采用“短焦距望远镜配合异形集束光纤”方案，提高远</a:t>
            </a:r>
            <a:r>
              <a:rPr lang="en-US" altLang="zh-CN" dirty="0">
                <a:solidFill>
                  <a:srgbClr val="0000CC"/>
                </a:solidFill>
                <a:latin typeface="微软雅黑" panose="020B0503020204020204" pitchFamily="34" charset="-122"/>
                <a:ea typeface="微软雅黑" panose="020B0503020204020204" pitchFamily="34" charset="-122"/>
              </a:rPr>
              <a:t>/</a:t>
            </a:r>
            <a:r>
              <a:rPr lang="zh-CN" altLang="en-US" dirty="0">
                <a:solidFill>
                  <a:srgbClr val="0000CC"/>
                </a:solidFill>
                <a:latin typeface="微软雅黑" panose="020B0503020204020204" pitchFamily="34" charset="-122"/>
                <a:ea typeface="微软雅黑" panose="020B0503020204020204" pitchFamily="34" charset="-122"/>
              </a:rPr>
              <a:t>近场回波信号光斑的横向分离度。已通过光线追迹</a:t>
            </a:r>
            <a:r>
              <a:rPr lang="en-US" altLang="zh-CN" dirty="0">
                <a:solidFill>
                  <a:srgbClr val="0000CC"/>
                </a:solidFill>
                <a:latin typeface="微软雅黑" panose="020B0503020204020204" pitchFamily="34" charset="-122"/>
                <a:ea typeface="微软雅黑" panose="020B0503020204020204" pitchFamily="34" charset="-122"/>
              </a:rPr>
              <a:t>ZEMAX</a:t>
            </a:r>
            <a:r>
              <a:rPr lang="zh-CN" altLang="en-US" dirty="0">
                <a:solidFill>
                  <a:srgbClr val="0000CC"/>
                </a:solidFill>
                <a:latin typeface="微软雅黑" panose="020B0503020204020204" pitchFamily="34" charset="-122"/>
                <a:ea typeface="微软雅黑" panose="020B0503020204020204" pitchFamily="34" charset="-122"/>
              </a:rPr>
              <a:t>仿真，确认盲区达到</a:t>
            </a:r>
            <a:r>
              <a:rPr lang="en-US" altLang="zh-CN" dirty="0">
                <a:solidFill>
                  <a:srgbClr val="0000CC"/>
                </a:solidFill>
                <a:latin typeface="微软雅黑" panose="020B0503020204020204" pitchFamily="34" charset="-122"/>
                <a:ea typeface="微软雅黑" panose="020B0503020204020204" pitchFamily="34" charset="-122"/>
              </a:rPr>
              <a:t>50m</a:t>
            </a:r>
            <a:r>
              <a:rPr lang="zh-CN" altLang="en-US" dirty="0">
                <a:solidFill>
                  <a:srgbClr val="0000CC"/>
                </a:solidFill>
                <a:latin typeface="微软雅黑" panose="020B0503020204020204" pitchFamily="34" charset="-122"/>
                <a:ea typeface="微软雅黑" panose="020B0503020204020204" pitchFamily="34" charset="-122"/>
              </a:rPr>
              <a:t>设计要求。</a:t>
            </a:r>
            <a:endParaRPr lang="en-US" altLang="zh-CN" dirty="0">
              <a:solidFill>
                <a:srgbClr val="0000CC"/>
              </a:solidFill>
              <a:latin typeface="微软雅黑" panose="020B0503020204020204" pitchFamily="34" charset="-122"/>
              <a:ea typeface="微软雅黑" panose="020B0503020204020204" pitchFamily="34" charset="-122"/>
            </a:endParaRPr>
          </a:p>
          <a:p>
            <a:pPr indent="-266700">
              <a:lnSpc>
                <a:spcPct val="150000"/>
              </a:lnSpc>
              <a:buClr>
                <a:srgbClr val="FF0000"/>
              </a:buClr>
              <a:buFont typeface="Wingdings" panose="05000000000000000000" pitchFamily="2" charset="2"/>
              <a:buChar char="ü"/>
            </a:pPr>
            <a:r>
              <a:rPr lang="zh-CN" altLang="en-US" dirty="0">
                <a:solidFill>
                  <a:srgbClr val="0000CC"/>
                </a:solidFill>
                <a:latin typeface="微软雅黑" panose="020B0503020204020204" pitchFamily="34" charset="-122"/>
                <a:ea typeface="微软雅黑" panose="020B0503020204020204" pitchFamily="34" charset="-122"/>
              </a:rPr>
              <a:t>利用</a:t>
            </a:r>
            <a:r>
              <a:rPr kumimoji="0" lang="zh-CN" altLang="en-US"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激光测雾雷达</a:t>
            </a:r>
            <a:r>
              <a:rPr lang="zh-CN" altLang="en-US" dirty="0">
                <a:solidFill>
                  <a:srgbClr val="0000CC"/>
                </a:solidFill>
                <a:latin typeface="微软雅黑" panose="020B0503020204020204" pitchFamily="34" charset="-122"/>
                <a:ea typeface="微软雅黑" panose="020B0503020204020204" pitchFamily="34" charset="-122"/>
              </a:rPr>
              <a:t>原理样机进行连续稳定观测，近场信号最小探测距离为</a:t>
            </a:r>
            <a:r>
              <a:rPr lang="en-US" altLang="zh-CN" dirty="0">
                <a:solidFill>
                  <a:srgbClr val="0000CC"/>
                </a:solidFill>
                <a:latin typeface="微软雅黑" panose="020B0503020204020204" pitchFamily="34" charset="-122"/>
                <a:ea typeface="微软雅黑" panose="020B0503020204020204" pitchFamily="34" charset="-122"/>
              </a:rPr>
              <a:t>49m</a:t>
            </a:r>
            <a:r>
              <a:rPr lang="zh-CN" altLang="en-US" dirty="0">
                <a:solidFill>
                  <a:srgbClr val="0000CC"/>
                </a:solidFill>
                <a:latin typeface="微软雅黑" panose="020B0503020204020204" pitchFamily="34" charset="-122"/>
                <a:ea typeface="微软雅黑" panose="020B0503020204020204" pitchFamily="34" charset="-122"/>
              </a:rPr>
              <a:t>，满足考核指标小于</a:t>
            </a:r>
            <a:r>
              <a:rPr lang="en-US" altLang="zh-CN" dirty="0">
                <a:solidFill>
                  <a:srgbClr val="0000CC"/>
                </a:solidFill>
                <a:latin typeface="微软雅黑" panose="020B0503020204020204" pitchFamily="34" charset="-122"/>
                <a:ea typeface="微软雅黑" panose="020B0503020204020204" pitchFamily="34" charset="-122"/>
              </a:rPr>
              <a:t>50m</a:t>
            </a:r>
            <a:r>
              <a:rPr lang="zh-CN" altLang="en-US" dirty="0">
                <a:solidFill>
                  <a:srgbClr val="0000CC"/>
                </a:solidFill>
                <a:latin typeface="微软雅黑" panose="020B0503020204020204" pitchFamily="34" charset="-122"/>
                <a:ea typeface="微软雅黑" panose="020B0503020204020204" pitchFamily="34" charset="-122"/>
              </a:rPr>
              <a:t>要求。</a:t>
            </a:r>
          </a:p>
          <a:p>
            <a:pPr indent="-266700">
              <a:lnSpc>
                <a:spcPct val="150000"/>
              </a:lnSpc>
              <a:buClr>
                <a:srgbClr val="FF0000"/>
              </a:buClr>
              <a:buFont typeface="Wingdings" panose="05000000000000000000" pitchFamily="2" charset="2"/>
              <a:buChar char="ü"/>
            </a:pPr>
            <a:endParaRPr lang="en-US" altLang="zh-CN" dirty="0">
              <a:solidFill>
                <a:srgbClr val="0000CC"/>
              </a:solidFill>
              <a:latin typeface="微软雅黑" panose="020B0503020204020204" pitchFamily="34" charset="-122"/>
              <a:ea typeface="微软雅黑" panose="020B0503020204020204" pitchFamily="34" charset="-122"/>
            </a:endParaRPr>
          </a:p>
          <a:p>
            <a:pPr indent="-266700">
              <a:lnSpc>
                <a:spcPct val="150000"/>
              </a:lnSpc>
              <a:buClr>
                <a:srgbClr val="FF0000"/>
              </a:buClr>
              <a:buFont typeface="Wingdings" panose="05000000000000000000" pitchFamily="2" charset="2"/>
              <a:buChar char="ü"/>
            </a:pPr>
            <a:endParaRPr lang="zh-CN" altLang="en-US"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477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520A7-91B0-928F-DBAB-53BD4C65210B}"/>
              </a:ext>
            </a:extLst>
          </p:cNvPr>
          <p:cNvSpPr>
            <a:spLocks noGrp="1"/>
          </p:cNvSpPr>
          <p:nvPr>
            <p:ph type="title"/>
          </p:nvPr>
        </p:nvSpPr>
        <p:spPr/>
        <p:txBody>
          <a:bodyPr/>
          <a:lstStyle/>
          <a:p>
            <a:r>
              <a:rPr lang="zh-CN" altLang="en-US" dirty="0"/>
              <a:t>前向反演算法设计</a:t>
            </a:r>
          </a:p>
        </p:txBody>
      </p:sp>
      <p:pic>
        <p:nvPicPr>
          <p:cNvPr id="3" name="图片 2">
            <a:extLst>
              <a:ext uri="{FF2B5EF4-FFF2-40B4-BE49-F238E27FC236}">
                <a16:creationId xmlns:a16="http://schemas.microsoft.com/office/drawing/2014/main" id="{294E474A-8E05-0154-973F-607CABD18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41" y="2024582"/>
            <a:ext cx="5465075" cy="3642367"/>
          </a:xfrm>
          <a:prstGeom prst="rect">
            <a:avLst/>
          </a:prstGeom>
        </p:spPr>
      </p:pic>
      <p:pic>
        <p:nvPicPr>
          <p:cNvPr id="4" name="图片 3">
            <a:extLst>
              <a:ext uri="{FF2B5EF4-FFF2-40B4-BE49-F238E27FC236}">
                <a16:creationId xmlns:a16="http://schemas.microsoft.com/office/drawing/2014/main" id="{26D70A7E-F46E-2B9C-0360-7B9E8C06B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966" y="2024582"/>
            <a:ext cx="5465075" cy="3642367"/>
          </a:xfrm>
          <a:prstGeom prst="rect">
            <a:avLst/>
          </a:prstGeom>
        </p:spPr>
      </p:pic>
      <p:sp>
        <p:nvSpPr>
          <p:cNvPr id="22" name="文本框 21">
            <a:extLst>
              <a:ext uri="{FF2B5EF4-FFF2-40B4-BE49-F238E27FC236}">
                <a16:creationId xmlns:a16="http://schemas.microsoft.com/office/drawing/2014/main" id="{1E400927-ED9C-5426-C91B-79B905BB1D04}"/>
              </a:ext>
            </a:extLst>
          </p:cNvPr>
          <p:cNvSpPr txBox="1"/>
          <p:nvPr/>
        </p:nvSpPr>
        <p:spPr>
          <a:xfrm>
            <a:off x="1857620" y="1578721"/>
            <a:ext cx="877163" cy="369332"/>
          </a:xfrm>
          <a:prstGeom prst="rect">
            <a:avLst/>
          </a:prstGeom>
          <a:noFill/>
        </p:spPr>
        <p:txBody>
          <a:bodyPr wrap="none" rtlCol="0">
            <a:spAutoFit/>
          </a:bodyPr>
          <a:lstStyle/>
          <a:p>
            <a:r>
              <a:rPr lang="zh-CN" altLang="en-US" dirty="0"/>
              <a:t>弱海雾</a:t>
            </a:r>
            <a:endParaRPr lang="en-US" dirty="0"/>
          </a:p>
        </p:txBody>
      </p:sp>
      <p:sp>
        <p:nvSpPr>
          <p:cNvPr id="23" name="文本框 22">
            <a:extLst>
              <a:ext uri="{FF2B5EF4-FFF2-40B4-BE49-F238E27FC236}">
                <a16:creationId xmlns:a16="http://schemas.microsoft.com/office/drawing/2014/main" id="{7D5E4A43-06A9-AAFB-D2D7-9EE2D4608F90}"/>
              </a:ext>
            </a:extLst>
          </p:cNvPr>
          <p:cNvSpPr txBox="1"/>
          <p:nvPr/>
        </p:nvSpPr>
        <p:spPr>
          <a:xfrm>
            <a:off x="8098971" y="5887768"/>
            <a:ext cx="2262158" cy="369332"/>
          </a:xfrm>
          <a:prstGeom prst="rect">
            <a:avLst/>
          </a:prstGeom>
          <a:noFill/>
        </p:spPr>
        <p:txBody>
          <a:bodyPr wrap="none" rtlCol="0">
            <a:spAutoFit/>
          </a:bodyPr>
          <a:lstStyle/>
          <a:p>
            <a:r>
              <a:rPr lang="zh-CN" altLang="en-US" dirty="0"/>
              <a:t>能见度误差满足需求</a:t>
            </a:r>
            <a:endParaRPr lang="en-US" dirty="0"/>
          </a:p>
        </p:txBody>
      </p:sp>
    </p:spTree>
    <p:extLst>
      <p:ext uri="{BB962C8B-B14F-4D97-AF65-F5344CB8AC3E}">
        <p14:creationId xmlns:p14="http://schemas.microsoft.com/office/powerpoint/2010/main" val="1258932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520A7-91B0-928F-DBAB-53BD4C65210B}"/>
              </a:ext>
            </a:extLst>
          </p:cNvPr>
          <p:cNvSpPr>
            <a:spLocks noGrp="1"/>
          </p:cNvSpPr>
          <p:nvPr>
            <p:ph type="title"/>
          </p:nvPr>
        </p:nvSpPr>
        <p:spPr/>
        <p:txBody>
          <a:bodyPr/>
          <a:lstStyle/>
          <a:p>
            <a:r>
              <a:rPr lang="zh-CN" altLang="en-US" dirty="0"/>
              <a:t>前向反演算法设计</a:t>
            </a:r>
          </a:p>
        </p:txBody>
      </p:sp>
      <p:sp>
        <p:nvSpPr>
          <p:cNvPr id="10" name="文本框 9">
            <a:extLst>
              <a:ext uri="{FF2B5EF4-FFF2-40B4-BE49-F238E27FC236}">
                <a16:creationId xmlns:a16="http://schemas.microsoft.com/office/drawing/2014/main" id="{88472FFB-631F-9E2B-C954-B61943452759}"/>
              </a:ext>
            </a:extLst>
          </p:cNvPr>
          <p:cNvSpPr txBox="1"/>
          <p:nvPr/>
        </p:nvSpPr>
        <p:spPr>
          <a:xfrm>
            <a:off x="5733802" y="1903933"/>
            <a:ext cx="6336628" cy="932563"/>
          </a:xfrm>
          <a:prstGeom prst="rect">
            <a:avLst/>
          </a:prstGeom>
          <a:noFill/>
          <a:ln w="25400" cap="flat" cmpd="sng" algn="ctr">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62000"/>
              </a:lnSpc>
            </a:pPr>
            <a:r>
              <a:rPr lang="zh-CN" altLang="en-US"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利用标定后信号，由近及远迭代反演求解消光系数廓线，解决海雾等强衰减目标情景下无法求解的问题</a:t>
            </a:r>
            <a:endParaRPr lang="en-US" altLang="zh-CN" sz="1800" b="1"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C142D5F-2937-3FEB-0875-00C8AA8FC19A}"/>
                  </a:ext>
                </a:extLst>
              </p:cNvPr>
              <p:cNvSpPr txBox="1"/>
              <p:nvPr/>
            </p:nvSpPr>
            <p:spPr>
              <a:xfrm>
                <a:off x="6021834" y="2869810"/>
                <a:ext cx="4635436" cy="667427"/>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gn="ctr">
                  <a:lnSpc>
                    <a:spcPct val="162000"/>
                  </a:lnSpc>
                </a:pPr>
                <a14:m>
                  <m:oMathPara xmlns:m="http://schemas.openxmlformats.org/officeDocument/2006/math">
                    <m:oMathParaPr>
                      <m:jc m:val="centerGroup"/>
                    </m:oMathParaPr>
                    <m:oMath xmlns:m="http://schemas.openxmlformats.org/officeDocument/2006/math">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𝜷</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𝒂𝒕𝒕𝒏</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d>
                        <m:dPr>
                          <m:begChr m:val="["/>
                          <m:endChr m:val="]"/>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𝜷</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𝒇𝒐𝒈</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𝜷</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𝒎𝒐𝒍</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𝒆𝒙𝒑</m:t>
                      </m:r>
                      <m:d>
                        <m:dPr>
                          <m:begChr m:val="{"/>
                          <m:endChr m:val="}"/>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𝟐</m:t>
                          </m:r>
                          <m:nary>
                            <m:nary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naryPr>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𝟎</m:t>
                              </m:r>
                            </m:sub>
                            <m:sup>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sup>
                            <m:e>
                              <m:d>
                                <m:dPr>
                                  <m:begChr m:val="["/>
                                  <m:endChr m:val="]"/>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𝜶</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𝒇𝒐𝒈</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𝜶</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𝒎𝒐𝒍</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e>
                                  </m:d>
                                </m:e>
                              </m:d>
                              <m:r>
                                <a:rPr lang="en-US" altLang="zh-CN" sz="1200" b="1" i="0"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𝐝𝐳</m:t>
                              </m:r>
                              <m:r>
                                <a:rPr lang="en-US" altLang="zh-CN" sz="1200" b="1" i="0"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e>
                          </m:nary>
                        </m:e>
                      </m:d>
                    </m:oMath>
                  </m:oMathPara>
                </a14:m>
                <a:endParaRPr lang="zh-CN" altLang="en-US" sz="1200" b="1" kern="1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0C142D5F-2937-3FEB-0875-00C8AA8FC19A}"/>
                  </a:ext>
                </a:extLst>
              </p:cNvPr>
              <p:cNvSpPr txBox="1">
                <a:spLocks noRot="1" noChangeAspect="1" noMove="1" noResize="1" noEditPoints="1" noAdjustHandles="1" noChangeArrowheads="1" noChangeShapeType="1" noTextEdit="1"/>
              </p:cNvSpPr>
              <p:nvPr/>
            </p:nvSpPr>
            <p:spPr>
              <a:xfrm>
                <a:off x="6021834" y="2869810"/>
                <a:ext cx="4635436" cy="667427"/>
              </a:xfrm>
              <a:prstGeom prst="rect">
                <a:avLst/>
              </a:prstGeom>
              <a:blipFill>
                <a:blip r:embed="rId2"/>
                <a:stretch>
                  <a:fillRect/>
                </a:stretch>
              </a:blipFill>
              <a:ln cmpd="sng">
                <a:noFill/>
                <a:prstDash val="solid"/>
              </a:ln>
              <a:effectLst>
                <a:glow rad="63500">
                  <a:schemeClr val="accent1">
                    <a:satMod val="175000"/>
                    <a:alpha val="40000"/>
                  </a:schemeClr>
                </a:glo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EF9C19C-46CF-532B-9256-19FC7222ACD7}"/>
                  </a:ext>
                </a:extLst>
              </p:cNvPr>
              <p:cNvSpPr txBox="1"/>
              <p:nvPr/>
            </p:nvSpPr>
            <p:spPr>
              <a:xfrm>
                <a:off x="6021834" y="3633776"/>
                <a:ext cx="3584058" cy="665760"/>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gn="ctr">
                  <a:lnSpc>
                    <a:spcPct val="162000"/>
                  </a:lnSpc>
                </a:pPr>
                <a14:m>
                  <m:oMathPara xmlns:m="http://schemas.openxmlformats.org/officeDocument/2006/math">
                    <m:oMathParaPr>
                      <m:jc m:val="centerGroup"/>
                    </m:oMathParaPr>
                    <m:oMath xmlns:m="http://schemas.openxmlformats.org/officeDocument/2006/math">
                      <m:sSubSup>
                        <m:sSubSup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𝜷</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𝒇𝒐𝒈</m:t>
                          </m:r>
                        </m:sub>
                        <m:sup>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𝟏</m:t>
                          </m:r>
                        </m:sup>
                      </m:sSubSup>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𝜷</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𝒂𝒕𝒕𝒏</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𝒆𝒙𝒑</m:t>
                      </m:r>
                      <m:d>
                        <m:dPr>
                          <m:begChr m:val="["/>
                          <m:endChr m:val="]"/>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𝟐</m:t>
                          </m:r>
                          <m:nary>
                            <m:naryPr>
                              <m:subHide m:val="on"/>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naryPr>
                            <m:sub/>
                            <m:sup>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sup>
                            <m:e>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𝜶</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𝒎𝒐𝒍</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e>
                              </m:d>
                              <m:r>
                                <a:rPr lang="en-US" altLang="zh-CN" sz="1200" b="1" i="0"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𝐝𝐳</m:t>
                              </m:r>
                              <m:r>
                                <a:rPr lang="en-US" altLang="zh-CN" sz="1200" b="1" i="0"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e>
                          </m:nary>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𝜷</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𝒎𝒐𝒍</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oMath>
                  </m:oMathPara>
                </a14:m>
                <a:endParaRPr lang="zh-CN" altLang="en-US" sz="1200" b="1" kern="1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2EF9C19C-46CF-532B-9256-19FC7222ACD7}"/>
                  </a:ext>
                </a:extLst>
              </p:cNvPr>
              <p:cNvSpPr txBox="1">
                <a:spLocks noRot="1" noChangeAspect="1" noMove="1" noResize="1" noEditPoints="1" noAdjustHandles="1" noChangeArrowheads="1" noChangeShapeType="1" noTextEdit="1"/>
              </p:cNvSpPr>
              <p:nvPr/>
            </p:nvSpPr>
            <p:spPr>
              <a:xfrm>
                <a:off x="6021834" y="3633776"/>
                <a:ext cx="3584058" cy="665760"/>
              </a:xfrm>
              <a:prstGeom prst="rect">
                <a:avLst/>
              </a:prstGeom>
              <a:blipFill>
                <a:blip r:embed="rId3"/>
                <a:stretch>
                  <a:fillRect/>
                </a:stretch>
              </a:blipFill>
              <a:ln cmpd="sng">
                <a:noFill/>
                <a:prstDash val="solid"/>
              </a:ln>
              <a:effectLst>
                <a:glow rad="63500">
                  <a:schemeClr val="accent1">
                    <a:satMod val="175000"/>
                    <a:alpha val="40000"/>
                  </a:schemeClr>
                </a:glo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7D8AC85-6D02-C61F-DED6-F5464689FEFA}"/>
                  </a:ext>
                </a:extLst>
              </p:cNvPr>
              <p:cNvSpPr txBox="1"/>
              <p:nvPr/>
            </p:nvSpPr>
            <p:spPr>
              <a:xfrm>
                <a:off x="5991037" y="4297046"/>
                <a:ext cx="1992597" cy="363176"/>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gn="ctr">
                  <a:lnSpc>
                    <a:spcPct val="162000"/>
                  </a:lnSpc>
                </a:pPr>
                <a14:m>
                  <m:oMathPara xmlns:m="http://schemas.openxmlformats.org/officeDocument/2006/math">
                    <m:oMathParaPr>
                      <m:jc m:val="centerGroup"/>
                    </m:oMathParaPr>
                    <m:oMath xmlns:m="http://schemas.openxmlformats.org/officeDocument/2006/math">
                      <m:sSubSup>
                        <m:sSubSup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𝜶</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𝒇𝒐𝒈</m:t>
                          </m:r>
                        </m:sub>
                        <m:sup>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𝟏</m:t>
                          </m:r>
                        </m:sup>
                      </m:sSubSup>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sSubSup>
                        <m:sSubSup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𝜷</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𝒇𝒐𝒈</m:t>
                          </m:r>
                        </m:sub>
                        <m:sup>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𝟏</m:t>
                          </m:r>
                        </m:sup>
                      </m:sSubSup>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𝑺</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𝒇𝒐𝒈</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oMath>
                  </m:oMathPara>
                </a14:m>
                <a:endParaRPr lang="zh-CN" altLang="en-US" sz="1200" b="1" kern="1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37D8AC85-6D02-C61F-DED6-F5464689FEFA}"/>
                  </a:ext>
                </a:extLst>
              </p:cNvPr>
              <p:cNvSpPr txBox="1">
                <a:spLocks noRot="1" noChangeAspect="1" noMove="1" noResize="1" noEditPoints="1" noAdjustHandles="1" noChangeArrowheads="1" noChangeShapeType="1" noTextEdit="1"/>
              </p:cNvSpPr>
              <p:nvPr/>
            </p:nvSpPr>
            <p:spPr>
              <a:xfrm>
                <a:off x="5991037" y="4297046"/>
                <a:ext cx="1992597" cy="363176"/>
              </a:xfrm>
              <a:prstGeom prst="rect">
                <a:avLst/>
              </a:prstGeom>
              <a:blipFill>
                <a:blip r:embed="rId4"/>
                <a:stretch>
                  <a:fillRect/>
                </a:stretch>
              </a:blipFill>
              <a:ln cmpd="sng">
                <a:noFill/>
                <a:prstDash val="solid"/>
              </a:ln>
              <a:effectLst>
                <a:glow rad="63500">
                  <a:schemeClr val="accent1">
                    <a:satMod val="175000"/>
                    <a:alpha val="40000"/>
                  </a:schemeClr>
                </a:glow>
              </a:effectLst>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C09FB75-F4E7-B0F8-E25E-4913B0ADEA86}"/>
              </a:ext>
            </a:extLst>
          </p:cNvPr>
          <p:cNvSpPr txBox="1"/>
          <p:nvPr/>
        </p:nvSpPr>
        <p:spPr>
          <a:xfrm>
            <a:off x="10545298" y="3972039"/>
            <a:ext cx="902783" cy="396826"/>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91426" tIns="45713" rIns="91426" bIns="45713" rtlCol="0">
            <a:spAutoFit/>
          </a:bodyPr>
          <a:lstStyle/>
          <a:p>
            <a:pPr algn="ctr">
              <a:lnSpc>
                <a:spcPct val="162000"/>
              </a:lnSpc>
            </a:pPr>
            <a:r>
              <a:rPr lang="zh-CN" altLang="en-US" sz="1400" b="1" kern="1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一次迭代</a:t>
            </a:r>
          </a:p>
        </p:txBody>
      </p:sp>
      <p:sp>
        <p:nvSpPr>
          <p:cNvPr id="15" name="矩形 14">
            <a:extLst>
              <a:ext uri="{FF2B5EF4-FFF2-40B4-BE49-F238E27FC236}">
                <a16:creationId xmlns:a16="http://schemas.microsoft.com/office/drawing/2014/main" id="{DEE693A9-37D2-F780-687E-3BCC1DD6853A}"/>
              </a:ext>
            </a:extLst>
          </p:cNvPr>
          <p:cNvSpPr/>
          <p:nvPr/>
        </p:nvSpPr>
        <p:spPr>
          <a:xfrm>
            <a:off x="5949042" y="3779682"/>
            <a:ext cx="4596256" cy="9325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14B31B4A-65D7-F906-5257-AD6FA4961542}"/>
              </a:ext>
            </a:extLst>
          </p:cNvPr>
          <p:cNvGrpSpPr/>
          <p:nvPr/>
        </p:nvGrpSpPr>
        <p:grpSpPr>
          <a:xfrm>
            <a:off x="5922322" y="4704969"/>
            <a:ext cx="5486000" cy="1110699"/>
            <a:chOff x="5892232" y="4402992"/>
            <a:chExt cx="5486000" cy="1110699"/>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595B4B0-8CE5-F114-2BD0-8CBDA8A4BF42}"/>
                    </a:ext>
                  </a:extLst>
                </p:cNvPr>
                <p:cNvSpPr txBox="1"/>
                <p:nvPr/>
              </p:nvSpPr>
              <p:spPr>
                <a:xfrm>
                  <a:off x="6016616" y="4402992"/>
                  <a:ext cx="4351191" cy="685444"/>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gn="ctr">
                    <a:lnSpc>
                      <a:spcPct val="162000"/>
                    </a:lnSpc>
                  </a:pPr>
                  <a14:m>
                    <m:oMathPara xmlns:m="http://schemas.openxmlformats.org/officeDocument/2006/math">
                      <m:oMathParaPr>
                        <m:jc m:val="centerGroup"/>
                      </m:oMathParaPr>
                      <m:oMath xmlns:m="http://schemas.openxmlformats.org/officeDocument/2006/math">
                        <m:sSubSup>
                          <m:sSubSup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𝜷</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𝒇𝒐𝒈</m:t>
                            </m:r>
                          </m:sub>
                          <m:sup>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𝟐</m:t>
                            </m:r>
                          </m:sup>
                        </m:sSubSup>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𝜷</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𝒂𝒕𝒕𝒏</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𝒆𝒙𝒑</m:t>
                        </m:r>
                        <m:d>
                          <m:dPr>
                            <m:begChr m:val="{"/>
                            <m:endChr m:val="}"/>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𝟐</m:t>
                            </m:r>
                            <m:nary>
                              <m:nary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naryPr>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𝟎</m:t>
                                </m:r>
                              </m:sub>
                              <m:sup>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𝑹</m:t>
                                </m:r>
                              </m:sup>
                              <m:e>
                                <m:d>
                                  <m:dPr>
                                    <m:begChr m:val="["/>
                                    <m:endChr m:val="]"/>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𝜶</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𝒎𝒐𝒍</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sSubSup>
                                      <m:sSubSupPr>
                                        <m:ctrlPr>
                                          <a:rPr lang="en-US" altLang="zh-CN" sz="1200" b="1" i="1" kern="10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200" b="1" i="1" kern="10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𝜶</m:t>
                                        </m:r>
                                      </m:e>
                                      <m:sub>
                                        <m:r>
                                          <a:rPr lang="en-US" altLang="zh-CN" sz="1200" b="1" i="1" kern="10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𝒇𝒐𝒈</m:t>
                                        </m:r>
                                      </m:sub>
                                      <m:sup>
                                        <m:r>
                                          <a:rPr lang="en-US" altLang="zh-CN" sz="1200" b="1" i="1" kern="10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𝟏</m:t>
                                        </m:r>
                                      </m:sup>
                                    </m:sSubSup>
                                    <m:d>
                                      <m:dPr>
                                        <m:ctrlPr>
                                          <a:rPr lang="en-US" altLang="zh-CN" sz="1200" b="1" i="1" kern="10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e>
                                </m:d>
                                <m:r>
                                  <a:rPr lang="en-US" altLang="zh-CN" sz="1200" b="1" i="0"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𝐝𝐳</m:t>
                                </m:r>
                                <m:r>
                                  <a:rPr lang="en-US" altLang="zh-CN" sz="1200" b="1" i="0"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e>
                            </m:nary>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𝜷</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𝒎𝒐𝒍</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oMath>
                    </m:oMathPara>
                  </a14:m>
                  <a:endParaRPr lang="zh-CN" altLang="en-US" sz="1200" b="1" kern="1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2337DA4F-55BE-2713-05BD-B4AC78426E35}"/>
                    </a:ext>
                  </a:extLst>
                </p:cNvPr>
                <p:cNvSpPr txBox="1">
                  <a:spLocks noRot="1" noChangeAspect="1" noMove="1" noResize="1" noEditPoints="1" noAdjustHandles="1" noChangeArrowheads="1" noChangeShapeType="1" noTextEdit="1"/>
                </p:cNvSpPr>
                <p:nvPr/>
              </p:nvSpPr>
              <p:spPr>
                <a:xfrm>
                  <a:off x="6016616" y="4402992"/>
                  <a:ext cx="4351191" cy="685444"/>
                </a:xfrm>
                <a:prstGeom prst="rect">
                  <a:avLst/>
                </a:prstGeom>
                <a:blipFill>
                  <a:blip r:embed="rId5"/>
                  <a:stretch>
                    <a:fillRect/>
                  </a:stretch>
                </a:blipFill>
                <a:ln cmpd="sng">
                  <a:noFill/>
                  <a:prstDash val="solid"/>
                </a:ln>
                <a:effectLst>
                  <a:glow rad="63500">
                    <a:schemeClr val="accent1">
                      <a:satMod val="175000"/>
                      <a:alpha val="40000"/>
                    </a:schemeClr>
                  </a:glo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492C452-8C30-38E0-BC3D-CEAE69759746}"/>
                    </a:ext>
                  </a:extLst>
                </p:cNvPr>
                <p:cNvSpPr txBox="1"/>
                <p:nvPr/>
              </p:nvSpPr>
              <p:spPr>
                <a:xfrm>
                  <a:off x="5982101" y="5000882"/>
                  <a:ext cx="1931683" cy="363176"/>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gn="ctr">
                    <a:lnSpc>
                      <a:spcPct val="162000"/>
                    </a:lnSpc>
                  </a:pPr>
                  <a14:m>
                    <m:oMathPara xmlns:m="http://schemas.openxmlformats.org/officeDocument/2006/math">
                      <m:oMathParaPr>
                        <m:jc m:val="centerGroup"/>
                      </m:oMathParaPr>
                      <m:oMath xmlns:m="http://schemas.openxmlformats.org/officeDocument/2006/math">
                        <m:sSubSup>
                          <m:sSubSup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𝜶</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𝒇𝒐𝒈</m:t>
                            </m:r>
                          </m:sub>
                          <m:sup>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𝟐</m:t>
                            </m:r>
                          </m:sup>
                        </m:sSubSup>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sSubSup>
                          <m:sSubSup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𝜷</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𝒇𝒐𝒈</m:t>
                            </m:r>
                          </m:sub>
                          <m:sup>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𝟐</m:t>
                            </m:r>
                          </m:sup>
                        </m:sSubSup>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𝑺</m:t>
                            </m:r>
                          </m:e>
                          <m:sub>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𝒇𝒐𝒈</m:t>
                            </m:r>
                          </m:sub>
                        </m:sSub>
                        <m:d>
                          <m:dPr>
                            <m:ctrlP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200" b="1" i="1" kern="100" smtClean="0">
                                <a:solidFill>
                                  <a:schemeClr val="tx1">
                                    <a:lumMod val="95000"/>
                                    <a:lumOff val="5000"/>
                                  </a:schemeClr>
                                </a:solidFill>
                                <a:latin typeface="Cambria Math" panose="02040503050406030204" pitchFamily="18" charset="0"/>
                                <a:ea typeface="微软雅黑" panose="020B0503020204020204" pitchFamily="34" charset="-122"/>
                                <a:cs typeface="Times New Roman" panose="02020603050405020304" pitchFamily="18" charset="0"/>
                              </a:rPr>
                              <m:t>𝒛</m:t>
                            </m:r>
                          </m:e>
                        </m:d>
                      </m:oMath>
                    </m:oMathPara>
                  </a14:m>
                  <a:endParaRPr lang="zh-CN" altLang="en-US" sz="1200" b="1" kern="1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3610E3D1-4D57-ECA7-499B-E9C9F1BC77B4}"/>
                    </a:ext>
                  </a:extLst>
                </p:cNvPr>
                <p:cNvSpPr txBox="1">
                  <a:spLocks noRot="1" noChangeAspect="1" noMove="1" noResize="1" noEditPoints="1" noAdjustHandles="1" noChangeArrowheads="1" noChangeShapeType="1" noTextEdit="1"/>
                </p:cNvSpPr>
                <p:nvPr/>
              </p:nvSpPr>
              <p:spPr>
                <a:xfrm>
                  <a:off x="5982101" y="5000882"/>
                  <a:ext cx="1931683" cy="363176"/>
                </a:xfrm>
                <a:prstGeom prst="rect">
                  <a:avLst/>
                </a:prstGeom>
                <a:blipFill>
                  <a:blip r:embed="rId6"/>
                  <a:stretch>
                    <a:fillRect/>
                  </a:stretch>
                </a:blipFill>
                <a:ln cmpd="sng">
                  <a:noFill/>
                  <a:prstDash val="solid"/>
                </a:ln>
                <a:effectLst>
                  <a:glow rad="63500">
                    <a:schemeClr val="accent1">
                      <a:satMod val="175000"/>
                      <a:alpha val="40000"/>
                    </a:schemeClr>
                  </a:glow>
                </a:effectLst>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6FAEF3EF-0179-0880-C6FB-2B8304A7C214}"/>
                </a:ext>
              </a:extLst>
            </p:cNvPr>
            <p:cNvSpPr txBox="1"/>
            <p:nvPr/>
          </p:nvSpPr>
          <p:spPr>
            <a:xfrm>
              <a:off x="10475449" y="4691610"/>
              <a:ext cx="902783" cy="396826"/>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91426" tIns="45713" rIns="91426" bIns="45713" rtlCol="0">
              <a:spAutoFit/>
            </a:bodyPr>
            <a:lstStyle/>
            <a:p>
              <a:pPr algn="ctr">
                <a:lnSpc>
                  <a:spcPct val="162000"/>
                </a:lnSpc>
              </a:pPr>
              <a:r>
                <a:rPr lang="zh-CN" altLang="en-US" sz="1400" b="1" kern="1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两次迭代</a:t>
              </a:r>
            </a:p>
          </p:txBody>
        </p:sp>
        <p:sp>
          <p:nvSpPr>
            <p:cNvPr id="20" name="矩形 19">
              <a:extLst>
                <a:ext uri="{FF2B5EF4-FFF2-40B4-BE49-F238E27FC236}">
                  <a16:creationId xmlns:a16="http://schemas.microsoft.com/office/drawing/2014/main" id="{D62F52C7-A214-8861-8959-E544F66DF812}"/>
                </a:ext>
              </a:extLst>
            </p:cNvPr>
            <p:cNvSpPr/>
            <p:nvPr/>
          </p:nvSpPr>
          <p:spPr>
            <a:xfrm>
              <a:off x="5892232" y="4581128"/>
              <a:ext cx="4596256" cy="9325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BEC133B-5A1C-1012-7451-DB334369A3D8}"/>
                </a:ext>
              </a:extLst>
            </p:cNvPr>
            <p:cNvSpPr txBox="1"/>
            <p:nvPr/>
          </p:nvSpPr>
          <p:spPr>
            <a:xfrm>
              <a:off x="10704512" y="5000882"/>
              <a:ext cx="393029" cy="459984"/>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91426" tIns="45713" rIns="91426" bIns="45713" rtlCol="0">
              <a:spAutoFit/>
            </a:bodyPr>
            <a:lstStyle/>
            <a:p>
              <a:pPr algn="ctr">
                <a:lnSpc>
                  <a:spcPct val="162000"/>
                </a:lnSpc>
              </a:pPr>
              <a:r>
                <a:rPr lang="en-US" altLang="zh-CN" sz="1690" b="1" kern="1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90" b="1" kern="1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22" name="图片 21">
            <a:extLst>
              <a:ext uri="{FF2B5EF4-FFF2-40B4-BE49-F238E27FC236}">
                <a16:creationId xmlns:a16="http://schemas.microsoft.com/office/drawing/2014/main" id="{F5486225-2E66-1D8D-AFBD-1C796341BC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376" y="2103023"/>
            <a:ext cx="4691682" cy="3693386"/>
          </a:xfrm>
          <a:prstGeom prst="rect">
            <a:avLst/>
          </a:prstGeom>
        </p:spPr>
      </p:pic>
      <p:sp>
        <p:nvSpPr>
          <p:cNvPr id="23" name="文本框 22">
            <a:extLst>
              <a:ext uri="{FF2B5EF4-FFF2-40B4-BE49-F238E27FC236}">
                <a16:creationId xmlns:a16="http://schemas.microsoft.com/office/drawing/2014/main" id="{B5FF9D03-BDDB-C7BD-55D5-4F96AAC8E12E}"/>
              </a:ext>
            </a:extLst>
          </p:cNvPr>
          <p:cNvSpPr txBox="1"/>
          <p:nvPr/>
        </p:nvSpPr>
        <p:spPr>
          <a:xfrm>
            <a:off x="2711624" y="1643039"/>
            <a:ext cx="2565097" cy="459984"/>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91426" tIns="45713" rIns="91426" bIns="45713" rtlCol="0">
            <a:spAutoFit/>
          </a:bodyPr>
          <a:lstStyle/>
          <a:p>
            <a:pPr algn="ctr">
              <a:lnSpc>
                <a:spcPct val="162000"/>
              </a:lnSpc>
            </a:pPr>
            <a:r>
              <a:rPr lang="zh-CN" altLang="en-US" sz="1690" b="1"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迭代次数与结果精度关系</a:t>
            </a:r>
          </a:p>
        </p:txBody>
      </p:sp>
      <p:sp>
        <p:nvSpPr>
          <p:cNvPr id="24" name="文本框 23">
            <a:extLst>
              <a:ext uri="{FF2B5EF4-FFF2-40B4-BE49-F238E27FC236}">
                <a16:creationId xmlns:a16="http://schemas.microsoft.com/office/drawing/2014/main" id="{2CA8DB01-33AB-4998-25B0-3825A59B055A}"/>
              </a:ext>
            </a:extLst>
          </p:cNvPr>
          <p:cNvSpPr txBox="1"/>
          <p:nvPr/>
        </p:nvSpPr>
        <p:spPr>
          <a:xfrm>
            <a:off x="1230281" y="1642071"/>
            <a:ext cx="1483070" cy="459984"/>
          </a:xfrm>
          <a:prstGeom prst="rect">
            <a:avLst/>
          </a:prstGeom>
          <a:noFill/>
          <a:ln cmpd="sng">
            <a:noFill/>
            <a:prstDash val="solid"/>
          </a:ln>
          <a:effectLst>
            <a:glow rad="635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91426" tIns="45713" rIns="91426" bIns="45713" rtlCol="0">
            <a:spAutoFit/>
          </a:bodyPr>
          <a:lstStyle/>
          <a:p>
            <a:pPr algn="ctr">
              <a:lnSpc>
                <a:spcPct val="162000"/>
              </a:lnSpc>
            </a:pPr>
            <a:r>
              <a:rPr lang="zh-CN" altLang="en-US" sz="1690" b="1"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前向反演算法</a:t>
            </a:r>
          </a:p>
        </p:txBody>
      </p:sp>
    </p:spTree>
    <p:extLst>
      <p:ext uri="{BB962C8B-B14F-4D97-AF65-F5344CB8AC3E}">
        <p14:creationId xmlns:p14="http://schemas.microsoft.com/office/powerpoint/2010/main" val="10106481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920</Words>
  <Application>Microsoft Office PowerPoint</Application>
  <PresentationFormat>宽屏</PresentationFormat>
  <Paragraphs>138</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等线</vt:lpstr>
      <vt:lpstr>等线 Light</vt:lpstr>
      <vt:lpstr>微软雅黑</vt:lpstr>
      <vt:lpstr>微软雅黑</vt:lpstr>
      <vt:lpstr>Arial</vt:lpstr>
      <vt:lpstr>Cambria Math</vt:lpstr>
      <vt:lpstr>Times New Roman</vt:lpstr>
      <vt:lpstr>Wingdings</vt:lpstr>
      <vt:lpstr>Office 主题​​</vt:lpstr>
      <vt:lpstr>激光测雾雷达汇报</vt:lpstr>
      <vt:lpstr>目  录</vt:lpstr>
      <vt:lpstr>项目要求</vt:lpstr>
      <vt:lpstr>项目要求</vt:lpstr>
      <vt:lpstr>激光测雾雷达样机设计</vt:lpstr>
      <vt:lpstr>激光测雾雷达样机设计</vt:lpstr>
      <vt:lpstr>激光测雾雷达样机设计</vt:lpstr>
      <vt:lpstr>前向反演算法设计</vt:lpstr>
      <vt:lpstr>前向反演算法设计</vt:lpstr>
      <vt:lpstr>前向反演算法设计</vt:lpstr>
      <vt:lpstr>软件开发</vt:lpstr>
      <vt:lpstr>实验结果-探测效率对比</vt:lpstr>
      <vt:lpstr>实验结果-盲区与最远探测距离</vt:lpstr>
      <vt:lpstr>实验结果-盲区与最远探测距离</vt:lpstr>
      <vt:lpstr>实验结果-盲区与最远探测距离</vt:lpstr>
      <vt:lpstr>实验结果-能见度对比</vt:lpstr>
      <vt:lpstr>已取得成果及指标验收状况</vt:lpstr>
      <vt:lpstr>已取得成果及指标验收状况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Zhenping Yin</dc:creator>
  <cp:lastModifiedBy>Zhenping Yin</cp:lastModifiedBy>
  <cp:revision>19</cp:revision>
  <dcterms:created xsi:type="dcterms:W3CDTF">2023-11-09T01:13:09Z</dcterms:created>
  <dcterms:modified xsi:type="dcterms:W3CDTF">2023-11-18T08:55:22Z</dcterms:modified>
</cp:coreProperties>
</file>